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4"/>
  </p:notesMasterIdLst>
  <p:handoutMasterIdLst>
    <p:handoutMasterId r:id="rId15"/>
  </p:handoutMasterIdLst>
  <p:sldIdLst>
    <p:sldId id="256" r:id="rId4"/>
    <p:sldId id="262" r:id="rId5"/>
    <p:sldId id="257" r:id="rId6"/>
    <p:sldId id="290" r:id="rId7"/>
    <p:sldId id="289" r:id="rId8"/>
    <p:sldId id="291" r:id="rId9"/>
    <p:sldId id="261" r:id="rId10"/>
    <p:sldId id="263" r:id="rId11"/>
    <p:sldId id="264" r:id="rId12"/>
    <p:sldId id="307" r:id="rId13"/>
  </p:sldIdLst>
  <p:sldSz cx="9144000" cy="6858000" type="screen4x3"/>
  <p:notesSz cx="7315200" cy="96012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37" autoAdjust="0"/>
  </p:normalViewPr>
  <p:slideViewPr>
    <p:cSldViewPr>
      <p:cViewPr>
        <p:scale>
          <a:sx n="70" d="100"/>
          <a:sy n="70" d="100"/>
        </p:scale>
        <p:origin x="-1080" y="-78"/>
      </p:cViewPr>
      <p:guideLst>
        <p:guide orient="horz" pos="2160"/>
        <p:guide pos="2880"/>
      </p:guideLst>
    </p:cSldViewPr>
  </p:slideViewPr>
  <p:outlineViewPr>
    <p:cViewPr>
      <p:scale>
        <a:sx n="33" d="100"/>
        <a:sy n="33" d="100"/>
      </p:scale>
      <p:origin x="0" y="238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580" y="-102"/>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EFD6B7-FB40-4D0E-BE58-8A339F98DA29}" type="doc">
      <dgm:prSet loTypeId="urn:microsoft.com/office/officeart/2005/8/layout/chevron2" loCatId="process" qsTypeId="urn:microsoft.com/office/officeart/2005/8/quickstyle/simple5" qsCatId="simple" csTypeId="urn:microsoft.com/office/officeart/2005/8/colors/colorful2" csCatId="colorful" phldr="1"/>
      <dgm:spPr/>
      <dgm:t>
        <a:bodyPr/>
        <a:lstStyle/>
        <a:p>
          <a:endParaRPr lang="es-MX"/>
        </a:p>
      </dgm:t>
    </dgm:pt>
    <dgm:pt modelId="{08323D6E-063E-40D5-AEAE-75E5D33EF5A3}">
      <dgm:prSet/>
      <dgm:spPr/>
      <dgm:t>
        <a:bodyPr/>
        <a:lstStyle/>
        <a:p>
          <a:pPr rtl="0"/>
          <a:r>
            <a:rPr lang="es-MX" dirty="0" smtClean="0"/>
            <a:t>Generalidades</a:t>
          </a:r>
          <a:endParaRPr lang="es-MX" dirty="0"/>
        </a:p>
      </dgm:t>
    </dgm:pt>
    <dgm:pt modelId="{E13A13B0-DBF8-49D7-8AD7-2C94F6BEC8B8}" type="parTrans" cxnId="{14C353AC-7F6B-4A41-878C-28FBC1408BF3}">
      <dgm:prSet/>
      <dgm:spPr/>
      <dgm:t>
        <a:bodyPr/>
        <a:lstStyle/>
        <a:p>
          <a:endParaRPr lang="es-MX"/>
        </a:p>
      </dgm:t>
    </dgm:pt>
    <dgm:pt modelId="{8416EDEB-523F-4C99-8784-9A3D6E6D8068}" type="sibTrans" cxnId="{14C353AC-7F6B-4A41-878C-28FBC1408BF3}">
      <dgm:prSet/>
      <dgm:spPr/>
      <dgm:t>
        <a:bodyPr/>
        <a:lstStyle/>
        <a:p>
          <a:endParaRPr lang="es-MX"/>
        </a:p>
      </dgm:t>
    </dgm:pt>
    <dgm:pt modelId="{E6582E67-419C-4BE7-A699-06BF379220DF}">
      <dgm:prSet custT="1"/>
      <dgm:spPr/>
      <dgm:t>
        <a:bodyPr/>
        <a:lstStyle/>
        <a:p>
          <a:pPr rtl="0"/>
          <a:r>
            <a:rPr lang="es-ES" sz="1400" dirty="0" smtClean="0"/>
            <a:t>Elementos esenciales</a:t>
          </a:r>
          <a:endParaRPr lang="es-MX" sz="1400" dirty="0"/>
        </a:p>
      </dgm:t>
    </dgm:pt>
    <dgm:pt modelId="{1AC4E793-E0AC-4016-AF28-6D0B59C9E33A}" type="parTrans" cxnId="{8D60BED8-07FF-4AD7-96A0-4C7B205A95FE}">
      <dgm:prSet/>
      <dgm:spPr/>
      <dgm:t>
        <a:bodyPr/>
        <a:lstStyle/>
        <a:p>
          <a:endParaRPr lang="es-MX"/>
        </a:p>
      </dgm:t>
    </dgm:pt>
    <dgm:pt modelId="{F65ED8FB-947F-4422-B011-2EFD0D98A0E2}" type="sibTrans" cxnId="{8D60BED8-07FF-4AD7-96A0-4C7B205A95FE}">
      <dgm:prSet/>
      <dgm:spPr/>
      <dgm:t>
        <a:bodyPr/>
        <a:lstStyle/>
        <a:p>
          <a:endParaRPr lang="es-MX"/>
        </a:p>
      </dgm:t>
    </dgm:pt>
    <dgm:pt modelId="{18007C75-1237-440A-8B37-6343342FB0A6}">
      <dgm:prSet custT="1"/>
      <dgm:spPr/>
      <dgm:t>
        <a:bodyPr/>
        <a:lstStyle/>
        <a:p>
          <a:pPr rtl="0"/>
          <a:r>
            <a:rPr lang="es-ES" sz="1400" dirty="0" smtClean="0"/>
            <a:t>Conceptos inherentes a un impuesto indirecto</a:t>
          </a:r>
          <a:endParaRPr lang="es-MX" sz="1400" dirty="0"/>
        </a:p>
      </dgm:t>
    </dgm:pt>
    <dgm:pt modelId="{05BEB784-F1E0-450C-B774-5FE6648FC300}" type="parTrans" cxnId="{6406DD9E-973F-4063-BDA1-C8F24297BAD5}">
      <dgm:prSet/>
      <dgm:spPr/>
      <dgm:t>
        <a:bodyPr/>
        <a:lstStyle/>
        <a:p>
          <a:endParaRPr lang="es-MX"/>
        </a:p>
      </dgm:t>
    </dgm:pt>
    <dgm:pt modelId="{35733A9F-6971-4FD7-9888-CE710EC08B5F}" type="sibTrans" cxnId="{6406DD9E-973F-4063-BDA1-C8F24297BAD5}">
      <dgm:prSet/>
      <dgm:spPr/>
      <dgm:t>
        <a:bodyPr/>
        <a:lstStyle/>
        <a:p>
          <a:endParaRPr lang="es-MX"/>
        </a:p>
      </dgm:t>
    </dgm:pt>
    <dgm:pt modelId="{9FF3D74B-AE62-41AB-BCD6-B7DBA3B25BD9}">
      <dgm:prSet custT="1"/>
      <dgm:spPr/>
      <dgm:t>
        <a:bodyPr/>
        <a:lstStyle/>
        <a:p>
          <a:pPr rtl="0"/>
          <a:r>
            <a:rPr lang="es-ES" sz="1400" dirty="0" smtClean="0"/>
            <a:t>Retención</a:t>
          </a:r>
          <a:endParaRPr lang="es-MX" sz="1400" dirty="0"/>
        </a:p>
      </dgm:t>
    </dgm:pt>
    <dgm:pt modelId="{C4643535-E3DF-41F9-963E-35C289902D72}" type="parTrans" cxnId="{45AE963B-08DB-4D19-A31B-BBE6C5A2AB31}">
      <dgm:prSet/>
      <dgm:spPr/>
      <dgm:t>
        <a:bodyPr/>
        <a:lstStyle/>
        <a:p>
          <a:endParaRPr lang="es-MX"/>
        </a:p>
      </dgm:t>
    </dgm:pt>
    <dgm:pt modelId="{64582EEC-F183-4D77-AE99-6E3C28ECFB56}" type="sibTrans" cxnId="{45AE963B-08DB-4D19-A31B-BBE6C5A2AB31}">
      <dgm:prSet/>
      <dgm:spPr/>
      <dgm:t>
        <a:bodyPr/>
        <a:lstStyle/>
        <a:p>
          <a:endParaRPr lang="es-MX"/>
        </a:p>
      </dgm:t>
    </dgm:pt>
    <dgm:pt modelId="{961BDAA9-74A5-4586-B086-0EE2B71E5CA9}">
      <dgm:prSet custT="1"/>
      <dgm:spPr/>
      <dgm:t>
        <a:bodyPr/>
        <a:lstStyle/>
        <a:p>
          <a:pPr rtl="0"/>
          <a:r>
            <a:rPr lang="es-ES" sz="1400" dirty="0" smtClean="0"/>
            <a:t>Base flujo de efectivo</a:t>
          </a:r>
          <a:endParaRPr lang="es-MX" sz="1400" dirty="0"/>
        </a:p>
      </dgm:t>
    </dgm:pt>
    <dgm:pt modelId="{B0EBCA0A-E414-4585-9DF6-8B1D0F8EE32C}" type="parTrans" cxnId="{8AB7174B-C083-49E4-AEF3-263ACD1B9378}">
      <dgm:prSet/>
      <dgm:spPr/>
      <dgm:t>
        <a:bodyPr/>
        <a:lstStyle/>
        <a:p>
          <a:endParaRPr lang="es-MX"/>
        </a:p>
      </dgm:t>
    </dgm:pt>
    <dgm:pt modelId="{1EFF9B7B-BC70-45BE-BD8A-6562DBA23D51}" type="sibTrans" cxnId="{8AB7174B-C083-49E4-AEF3-263ACD1B9378}">
      <dgm:prSet/>
      <dgm:spPr/>
      <dgm:t>
        <a:bodyPr/>
        <a:lstStyle/>
        <a:p>
          <a:endParaRPr lang="es-MX"/>
        </a:p>
      </dgm:t>
    </dgm:pt>
    <dgm:pt modelId="{65B33962-6220-4702-81C6-C2A7E06DB2A2}">
      <dgm:prSet custT="1"/>
      <dgm:spPr/>
      <dgm:t>
        <a:bodyPr/>
        <a:lstStyle/>
        <a:p>
          <a:pPr rtl="0"/>
          <a:r>
            <a:rPr lang="es-ES" sz="1400" dirty="0" smtClean="0"/>
            <a:t>Tasas y regímenes preferenciales</a:t>
          </a:r>
          <a:endParaRPr lang="es-MX" sz="1400" dirty="0"/>
        </a:p>
      </dgm:t>
    </dgm:pt>
    <dgm:pt modelId="{021BB2DD-4F32-414B-A54E-E68C3A64E1B9}" type="parTrans" cxnId="{E1F2ABCE-64DF-4253-B7CD-FB1B6CC1F46A}">
      <dgm:prSet/>
      <dgm:spPr/>
      <dgm:t>
        <a:bodyPr/>
        <a:lstStyle/>
        <a:p>
          <a:endParaRPr lang="es-MX"/>
        </a:p>
      </dgm:t>
    </dgm:pt>
    <dgm:pt modelId="{20FB0E55-EC51-486F-990B-00AC26D2D9C8}" type="sibTrans" cxnId="{E1F2ABCE-64DF-4253-B7CD-FB1B6CC1F46A}">
      <dgm:prSet/>
      <dgm:spPr/>
      <dgm:t>
        <a:bodyPr/>
        <a:lstStyle/>
        <a:p>
          <a:endParaRPr lang="es-MX"/>
        </a:p>
      </dgm:t>
    </dgm:pt>
    <dgm:pt modelId="{B260B241-DCC5-4B51-A383-F86DAD2280AE}">
      <dgm:prSet custT="1"/>
      <dgm:spPr/>
      <dgm:t>
        <a:bodyPr/>
        <a:lstStyle/>
        <a:p>
          <a:pPr rtl="0"/>
          <a:r>
            <a:rPr lang="es-ES" sz="1400" dirty="0" smtClean="0"/>
            <a:t>Traslado del impuesto</a:t>
          </a:r>
          <a:endParaRPr lang="es-MX" sz="1400" dirty="0"/>
        </a:p>
      </dgm:t>
    </dgm:pt>
    <dgm:pt modelId="{D70A1868-209B-442C-B887-B05D35C86828}" type="parTrans" cxnId="{C93892C0-A4CA-42A7-BB30-51BA85301B0C}">
      <dgm:prSet/>
      <dgm:spPr/>
      <dgm:t>
        <a:bodyPr/>
        <a:lstStyle/>
        <a:p>
          <a:endParaRPr lang="es-MX"/>
        </a:p>
      </dgm:t>
    </dgm:pt>
    <dgm:pt modelId="{A4EB937B-7E8C-4475-829F-D2E185D3914A}" type="sibTrans" cxnId="{C93892C0-A4CA-42A7-BB30-51BA85301B0C}">
      <dgm:prSet/>
      <dgm:spPr/>
      <dgm:t>
        <a:bodyPr/>
        <a:lstStyle/>
        <a:p>
          <a:endParaRPr lang="es-MX"/>
        </a:p>
      </dgm:t>
    </dgm:pt>
    <dgm:pt modelId="{E34768D8-1973-46A9-AA9A-1C5FF8465280}">
      <dgm:prSet custT="1"/>
      <dgm:spPr/>
      <dgm:t>
        <a:bodyPr/>
        <a:lstStyle/>
        <a:p>
          <a:pPr rtl="0"/>
          <a:r>
            <a:rPr lang="es-ES" sz="1400" dirty="0" smtClean="0"/>
            <a:t>Acreditamiento</a:t>
          </a:r>
          <a:endParaRPr lang="es-MX" sz="1400" dirty="0"/>
        </a:p>
      </dgm:t>
    </dgm:pt>
    <dgm:pt modelId="{31CFE43E-C173-4843-9433-687469DD1CF3}" type="parTrans" cxnId="{FE764EAC-FB06-4F63-BD97-FDB5FF394F26}">
      <dgm:prSet/>
      <dgm:spPr/>
      <dgm:t>
        <a:bodyPr/>
        <a:lstStyle/>
        <a:p>
          <a:endParaRPr lang="es-MX"/>
        </a:p>
      </dgm:t>
    </dgm:pt>
    <dgm:pt modelId="{BFB1D081-0E1B-40A2-8674-EDCCB5194C8E}" type="sibTrans" cxnId="{FE764EAC-FB06-4F63-BD97-FDB5FF394F26}">
      <dgm:prSet/>
      <dgm:spPr/>
      <dgm:t>
        <a:bodyPr/>
        <a:lstStyle/>
        <a:p>
          <a:endParaRPr lang="es-MX"/>
        </a:p>
      </dgm:t>
    </dgm:pt>
    <dgm:pt modelId="{6E364530-933B-4723-B68E-7796A08388AE}">
      <dgm:prSet custT="1"/>
      <dgm:spPr/>
      <dgm:t>
        <a:bodyPr/>
        <a:lstStyle/>
        <a:p>
          <a:pPr rtl="0"/>
          <a:r>
            <a:rPr lang="es-ES" sz="1400" dirty="0" smtClean="0"/>
            <a:t>Época de pago</a:t>
          </a:r>
          <a:endParaRPr lang="es-MX" sz="1400" dirty="0"/>
        </a:p>
      </dgm:t>
    </dgm:pt>
    <dgm:pt modelId="{0D7F949A-C079-435D-8ED4-0A00FFDD76BD}" type="parTrans" cxnId="{E501AA96-C91C-4D00-9EF9-F773FA6A8DD9}">
      <dgm:prSet/>
      <dgm:spPr/>
      <dgm:t>
        <a:bodyPr/>
        <a:lstStyle/>
        <a:p>
          <a:endParaRPr lang="es-MX"/>
        </a:p>
      </dgm:t>
    </dgm:pt>
    <dgm:pt modelId="{FCC112BB-AAB1-4078-A9A6-EE0A0622E4D3}" type="sibTrans" cxnId="{E501AA96-C91C-4D00-9EF9-F773FA6A8DD9}">
      <dgm:prSet/>
      <dgm:spPr/>
      <dgm:t>
        <a:bodyPr/>
        <a:lstStyle/>
        <a:p>
          <a:endParaRPr lang="es-MX"/>
        </a:p>
      </dgm:t>
    </dgm:pt>
    <dgm:pt modelId="{34F88023-D70A-4488-9865-75A936348C87}">
      <dgm:prSet/>
      <dgm:spPr/>
      <dgm:t>
        <a:bodyPr/>
        <a:lstStyle/>
        <a:p>
          <a:pPr rtl="0"/>
          <a:r>
            <a:rPr lang="es-MX" dirty="0" smtClean="0"/>
            <a:t>Capítulo relativo a objeto del impuesto</a:t>
          </a:r>
          <a:endParaRPr lang="es-MX" dirty="0"/>
        </a:p>
      </dgm:t>
    </dgm:pt>
    <dgm:pt modelId="{1AFF8A0E-BB9D-4B6A-9362-8C88596E2415}" type="parTrans" cxnId="{F9E56793-1BB5-4209-B208-37282031BE52}">
      <dgm:prSet/>
      <dgm:spPr/>
      <dgm:t>
        <a:bodyPr/>
        <a:lstStyle/>
        <a:p>
          <a:endParaRPr lang="es-MX"/>
        </a:p>
      </dgm:t>
    </dgm:pt>
    <dgm:pt modelId="{1177A89F-13D7-4B7C-9F48-D35DB4F9C644}" type="sibTrans" cxnId="{F9E56793-1BB5-4209-B208-37282031BE52}">
      <dgm:prSet/>
      <dgm:spPr/>
      <dgm:t>
        <a:bodyPr/>
        <a:lstStyle/>
        <a:p>
          <a:endParaRPr lang="es-MX"/>
        </a:p>
      </dgm:t>
    </dgm:pt>
    <dgm:pt modelId="{19DC6031-528A-4E73-BAF3-6007B391E986}">
      <dgm:prSet custT="1"/>
      <dgm:spPr/>
      <dgm:t>
        <a:bodyPr/>
        <a:lstStyle/>
        <a:p>
          <a:pPr rtl="0"/>
          <a:r>
            <a:rPr lang="es-MX" sz="1400" dirty="0" smtClean="0"/>
            <a:t>Definición del acto </a:t>
          </a:r>
          <a:endParaRPr lang="es-MX" sz="1400" dirty="0"/>
        </a:p>
      </dgm:t>
    </dgm:pt>
    <dgm:pt modelId="{8375F030-6FEE-42E0-ABEA-9B106443098E}" type="parTrans" cxnId="{8622B4DC-9102-4EF8-B433-A639333AE860}">
      <dgm:prSet/>
      <dgm:spPr/>
      <dgm:t>
        <a:bodyPr/>
        <a:lstStyle/>
        <a:p>
          <a:endParaRPr lang="es-MX"/>
        </a:p>
      </dgm:t>
    </dgm:pt>
    <dgm:pt modelId="{435D9BF1-AAE3-4F86-A0CE-D15178E4A8A9}" type="sibTrans" cxnId="{8622B4DC-9102-4EF8-B433-A639333AE860}">
      <dgm:prSet/>
      <dgm:spPr/>
      <dgm:t>
        <a:bodyPr/>
        <a:lstStyle/>
        <a:p>
          <a:endParaRPr lang="es-MX"/>
        </a:p>
      </dgm:t>
    </dgm:pt>
    <dgm:pt modelId="{E1F9A8AD-B554-4055-A2E3-DAC7141E4658}">
      <dgm:prSet custT="1"/>
      <dgm:spPr/>
      <dgm:t>
        <a:bodyPr/>
        <a:lstStyle/>
        <a:p>
          <a:pPr rtl="0"/>
          <a:r>
            <a:rPr lang="es-MX" sz="1400" dirty="0" smtClean="0"/>
            <a:t>Exención</a:t>
          </a:r>
          <a:endParaRPr lang="es-MX" sz="1400" dirty="0"/>
        </a:p>
      </dgm:t>
    </dgm:pt>
    <dgm:pt modelId="{3807C9EB-220F-4261-BF1F-F8C07A1EF47C}" type="parTrans" cxnId="{41D872DB-5912-42BE-80DE-15E180C06F4C}">
      <dgm:prSet/>
      <dgm:spPr/>
      <dgm:t>
        <a:bodyPr/>
        <a:lstStyle/>
        <a:p>
          <a:endParaRPr lang="es-MX"/>
        </a:p>
      </dgm:t>
    </dgm:pt>
    <dgm:pt modelId="{6DF31BD8-5BBB-4902-B709-C7355F802CED}" type="sibTrans" cxnId="{41D872DB-5912-42BE-80DE-15E180C06F4C}">
      <dgm:prSet/>
      <dgm:spPr/>
      <dgm:t>
        <a:bodyPr/>
        <a:lstStyle/>
        <a:p>
          <a:endParaRPr lang="es-MX"/>
        </a:p>
      </dgm:t>
    </dgm:pt>
    <dgm:pt modelId="{4980CDD2-E864-435D-B399-9EA02AB0DD21}">
      <dgm:prSet custT="1"/>
      <dgm:spPr/>
      <dgm:t>
        <a:bodyPr/>
        <a:lstStyle/>
        <a:p>
          <a:pPr rtl="0"/>
          <a:r>
            <a:rPr lang="es-MX" sz="1400" dirty="0" smtClean="0"/>
            <a:t>Acto realizado en territorio nacional</a:t>
          </a:r>
          <a:endParaRPr lang="es-MX" sz="1400" dirty="0"/>
        </a:p>
      </dgm:t>
    </dgm:pt>
    <dgm:pt modelId="{463C4DC2-1CC2-4794-ADD6-C7D0EC2042A6}" type="parTrans" cxnId="{2B365BCE-40B7-48DF-8BB9-29647A45859C}">
      <dgm:prSet/>
      <dgm:spPr/>
      <dgm:t>
        <a:bodyPr/>
        <a:lstStyle/>
        <a:p>
          <a:endParaRPr lang="es-MX"/>
        </a:p>
      </dgm:t>
    </dgm:pt>
    <dgm:pt modelId="{C502087D-D743-4C7D-8CA5-9690C8244144}" type="sibTrans" cxnId="{2B365BCE-40B7-48DF-8BB9-29647A45859C}">
      <dgm:prSet/>
      <dgm:spPr/>
      <dgm:t>
        <a:bodyPr/>
        <a:lstStyle/>
        <a:p>
          <a:endParaRPr lang="es-MX"/>
        </a:p>
      </dgm:t>
    </dgm:pt>
    <dgm:pt modelId="{A61CF2BF-5B44-4B3E-B1A3-DE9022E3D828}">
      <dgm:prSet custT="1"/>
      <dgm:spPr/>
      <dgm:t>
        <a:bodyPr/>
        <a:lstStyle/>
        <a:p>
          <a:pPr rtl="0"/>
          <a:r>
            <a:rPr lang="es-MX" sz="1400" dirty="0" smtClean="0"/>
            <a:t>Momento en que se efectúa el acto</a:t>
          </a:r>
          <a:endParaRPr lang="es-MX" sz="1400" dirty="0"/>
        </a:p>
      </dgm:t>
    </dgm:pt>
    <dgm:pt modelId="{733DFBD3-1B27-443B-B43A-B156B2D1C564}" type="parTrans" cxnId="{4F30B96F-96F1-4BCD-99EA-0B30C9AFE578}">
      <dgm:prSet/>
      <dgm:spPr/>
      <dgm:t>
        <a:bodyPr/>
        <a:lstStyle/>
        <a:p>
          <a:endParaRPr lang="es-MX"/>
        </a:p>
      </dgm:t>
    </dgm:pt>
    <dgm:pt modelId="{F5EBA91E-AF68-457D-8064-3FED781404CB}" type="sibTrans" cxnId="{4F30B96F-96F1-4BCD-99EA-0B30C9AFE578}">
      <dgm:prSet/>
      <dgm:spPr/>
      <dgm:t>
        <a:bodyPr/>
        <a:lstStyle/>
        <a:p>
          <a:endParaRPr lang="es-MX"/>
        </a:p>
      </dgm:t>
    </dgm:pt>
    <dgm:pt modelId="{AB4260FB-CFB2-4E21-B140-E2BDB3BC5AC0}">
      <dgm:prSet custT="1"/>
      <dgm:spPr/>
      <dgm:t>
        <a:bodyPr/>
        <a:lstStyle/>
        <a:p>
          <a:pPr rtl="0"/>
          <a:r>
            <a:rPr lang="es-MX" sz="1400" dirty="0" smtClean="0"/>
            <a:t>Elementos que integran la base del impuesto</a:t>
          </a:r>
          <a:endParaRPr lang="es-ES" sz="1400" dirty="0"/>
        </a:p>
      </dgm:t>
    </dgm:pt>
    <dgm:pt modelId="{50FD21A5-356C-4E4D-8484-C558EE84A581}" type="parTrans" cxnId="{8284EA1A-5B41-456B-AABD-34E177804933}">
      <dgm:prSet/>
      <dgm:spPr/>
      <dgm:t>
        <a:bodyPr/>
        <a:lstStyle/>
        <a:p>
          <a:endParaRPr lang="es-MX"/>
        </a:p>
      </dgm:t>
    </dgm:pt>
    <dgm:pt modelId="{0915AAED-94E1-484C-9290-B4D1FA2A0734}" type="sibTrans" cxnId="{8284EA1A-5B41-456B-AABD-34E177804933}">
      <dgm:prSet/>
      <dgm:spPr/>
      <dgm:t>
        <a:bodyPr/>
        <a:lstStyle/>
        <a:p>
          <a:endParaRPr lang="es-MX"/>
        </a:p>
      </dgm:t>
    </dgm:pt>
    <dgm:pt modelId="{30873C90-6A18-4083-9137-B8181EE6F831}" type="pres">
      <dgm:prSet presAssocID="{55EFD6B7-FB40-4D0E-BE58-8A339F98DA29}" presName="linearFlow" presStyleCnt="0">
        <dgm:presLayoutVars>
          <dgm:dir/>
          <dgm:animLvl val="lvl"/>
          <dgm:resizeHandles val="exact"/>
        </dgm:presLayoutVars>
      </dgm:prSet>
      <dgm:spPr/>
      <dgm:t>
        <a:bodyPr/>
        <a:lstStyle/>
        <a:p>
          <a:endParaRPr lang="es-MX"/>
        </a:p>
      </dgm:t>
    </dgm:pt>
    <dgm:pt modelId="{2B82EF2E-F4A9-4178-95B7-AE6AD5A78F32}" type="pres">
      <dgm:prSet presAssocID="{08323D6E-063E-40D5-AEAE-75E5D33EF5A3}" presName="composite" presStyleCnt="0"/>
      <dgm:spPr/>
    </dgm:pt>
    <dgm:pt modelId="{F5442A38-AAC9-4D01-BE75-322D8B67CC2D}" type="pres">
      <dgm:prSet presAssocID="{08323D6E-063E-40D5-AEAE-75E5D33EF5A3}" presName="parentText" presStyleLbl="alignNode1" presStyleIdx="0" presStyleCnt="2" custLinFactNeighborX="44847" custLinFactNeighborY="-15349">
        <dgm:presLayoutVars>
          <dgm:chMax val="1"/>
          <dgm:bulletEnabled val="1"/>
        </dgm:presLayoutVars>
      </dgm:prSet>
      <dgm:spPr/>
      <dgm:t>
        <a:bodyPr/>
        <a:lstStyle/>
        <a:p>
          <a:endParaRPr lang="es-MX"/>
        </a:p>
      </dgm:t>
    </dgm:pt>
    <dgm:pt modelId="{F11D4D29-6E12-4F1B-8FF1-1983FC65AFFB}" type="pres">
      <dgm:prSet presAssocID="{08323D6E-063E-40D5-AEAE-75E5D33EF5A3}" presName="descendantText" presStyleLbl="alignAcc1" presStyleIdx="0" presStyleCnt="2" custScaleX="82040" custScaleY="153460">
        <dgm:presLayoutVars>
          <dgm:bulletEnabled val="1"/>
        </dgm:presLayoutVars>
      </dgm:prSet>
      <dgm:spPr/>
      <dgm:t>
        <a:bodyPr/>
        <a:lstStyle/>
        <a:p>
          <a:endParaRPr lang="es-MX"/>
        </a:p>
      </dgm:t>
    </dgm:pt>
    <dgm:pt modelId="{9E8152B0-6FF2-4FC3-957F-84958105C6A9}" type="pres">
      <dgm:prSet presAssocID="{8416EDEB-523F-4C99-8784-9A3D6E6D8068}" presName="sp" presStyleCnt="0"/>
      <dgm:spPr/>
    </dgm:pt>
    <dgm:pt modelId="{1B754926-127F-4058-91FA-BAD542424C9F}" type="pres">
      <dgm:prSet presAssocID="{34F88023-D70A-4488-9865-75A936348C87}" presName="composite" presStyleCnt="0"/>
      <dgm:spPr/>
    </dgm:pt>
    <dgm:pt modelId="{CB55302C-AE62-4130-8D38-F1393510DBA2}" type="pres">
      <dgm:prSet presAssocID="{34F88023-D70A-4488-9865-75A936348C87}" presName="parentText" presStyleLbl="alignNode1" presStyleIdx="1" presStyleCnt="2" custLinFactNeighborX="44847" custLinFactNeighborY="-22975">
        <dgm:presLayoutVars>
          <dgm:chMax val="1"/>
          <dgm:bulletEnabled val="1"/>
        </dgm:presLayoutVars>
      </dgm:prSet>
      <dgm:spPr/>
      <dgm:t>
        <a:bodyPr/>
        <a:lstStyle/>
        <a:p>
          <a:endParaRPr lang="es-MX"/>
        </a:p>
      </dgm:t>
    </dgm:pt>
    <dgm:pt modelId="{266B8F3E-A804-428E-8DEE-63BE05146817}" type="pres">
      <dgm:prSet presAssocID="{34F88023-D70A-4488-9865-75A936348C87}" presName="descendantText" presStyleLbl="alignAcc1" presStyleIdx="1" presStyleCnt="2" custScaleX="82040" custScaleY="177699">
        <dgm:presLayoutVars>
          <dgm:bulletEnabled val="1"/>
        </dgm:presLayoutVars>
      </dgm:prSet>
      <dgm:spPr/>
      <dgm:t>
        <a:bodyPr/>
        <a:lstStyle/>
        <a:p>
          <a:endParaRPr lang="es-MX"/>
        </a:p>
      </dgm:t>
    </dgm:pt>
  </dgm:ptLst>
  <dgm:cxnLst>
    <dgm:cxn modelId="{97FDE76F-E006-4AF5-A0E5-7DFCD97DF403}" type="presOf" srcId="{4980CDD2-E864-435D-B399-9EA02AB0DD21}" destId="{266B8F3E-A804-428E-8DEE-63BE05146817}" srcOrd="0" destOrd="2" presId="urn:microsoft.com/office/officeart/2005/8/layout/chevron2"/>
    <dgm:cxn modelId="{BECC3C47-7917-4991-87C1-0F7F25A76BCD}" type="presOf" srcId="{961BDAA9-74A5-4586-B086-0EE2B71E5CA9}" destId="{F11D4D29-6E12-4F1B-8FF1-1983FC65AFFB}" srcOrd="0" destOrd="3" presId="urn:microsoft.com/office/officeart/2005/8/layout/chevron2"/>
    <dgm:cxn modelId="{CD368030-6222-47F5-AF55-3C2D7BCD1875}" type="presOf" srcId="{E1F9A8AD-B554-4055-A2E3-DAC7141E4658}" destId="{266B8F3E-A804-428E-8DEE-63BE05146817}" srcOrd="0" destOrd="1" presId="urn:microsoft.com/office/officeart/2005/8/layout/chevron2"/>
    <dgm:cxn modelId="{FE764EAC-FB06-4F63-BD97-FDB5FF394F26}" srcId="{08323D6E-063E-40D5-AEAE-75E5D33EF5A3}" destId="{E34768D8-1973-46A9-AA9A-1C5FF8465280}" srcOrd="6" destOrd="0" parTransId="{31CFE43E-C173-4843-9433-687469DD1CF3}" sibTransId="{BFB1D081-0E1B-40A2-8674-EDCCB5194C8E}"/>
    <dgm:cxn modelId="{AB734CE2-9996-46C9-B3A2-9BA10E08AAE1}" type="presOf" srcId="{E6582E67-419C-4BE7-A699-06BF379220DF}" destId="{F11D4D29-6E12-4F1B-8FF1-1983FC65AFFB}" srcOrd="0" destOrd="0" presId="urn:microsoft.com/office/officeart/2005/8/layout/chevron2"/>
    <dgm:cxn modelId="{8CE826BA-E680-4CF6-AB46-A0792D7217EA}" type="presOf" srcId="{9FF3D74B-AE62-41AB-BCD6-B7DBA3B25BD9}" destId="{F11D4D29-6E12-4F1B-8FF1-1983FC65AFFB}" srcOrd="0" destOrd="2" presId="urn:microsoft.com/office/officeart/2005/8/layout/chevron2"/>
    <dgm:cxn modelId="{C93892C0-A4CA-42A7-BB30-51BA85301B0C}" srcId="{08323D6E-063E-40D5-AEAE-75E5D33EF5A3}" destId="{B260B241-DCC5-4B51-A383-F86DAD2280AE}" srcOrd="5" destOrd="0" parTransId="{D70A1868-209B-442C-B887-B05D35C86828}" sibTransId="{A4EB937B-7E8C-4475-829F-D2E185D3914A}"/>
    <dgm:cxn modelId="{41D872DB-5912-42BE-80DE-15E180C06F4C}" srcId="{34F88023-D70A-4488-9865-75A936348C87}" destId="{E1F9A8AD-B554-4055-A2E3-DAC7141E4658}" srcOrd="1" destOrd="0" parTransId="{3807C9EB-220F-4261-BF1F-F8C07A1EF47C}" sibTransId="{6DF31BD8-5BBB-4902-B709-C7355F802CED}"/>
    <dgm:cxn modelId="{45AE963B-08DB-4D19-A31B-BBE6C5A2AB31}" srcId="{08323D6E-063E-40D5-AEAE-75E5D33EF5A3}" destId="{9FF3D74B-AE62-41AB-BCD6-B7DBA3B25BD9}" srcOrd="2" destOrd="0" parTransId="{C4643535-E3DF-41F9-963E-35C289902D72}" sibTransId="{64582EEC-F183-4D77-AE99-6E3C28ECFB56}"/>
    <dgm:cxn modelId="{3DC29F1A-AC36-4E67-89DB-0043ECEDB9FF}" type="presOf" srcId="{18007C75-1237-440A-8B37-6343342FB0A6}" destId="{F11D4D29-6E12-4F1B-8FF1-1983FC65AFFB}" srcOrd="0" destOrd="1" presId="urn:microsoft.com/office/officeart/2005/8/layout/chevron2"/>
    <dgm:cxn modelId="{8284EA1A-5B41-456B-AABD-34E177804933}" srcId="{34F88023-D70A-4488-9865-75A936348C87}" destId="{AB4260FB-CFB2-4E21-B140-E2BDB3BC5AC0}" srcOrd="4" destOrd="0" parTransId="{50FD21A5-356C-4E4D-8484-C558EE84A581}" sibTransId="{0915AAED-94E1-484C-9290-B4D1FA2A0734}"/>
    <dgm:cxn modelId="{6406DD9E-973F-4063-BDA1-C8F24297BAD5}" srcId="{08323D6E-063E-40D5-AEAE-75E5D33EF5A3}" destId="{18007C75-1237-440A-8B37-6343342FB0A6}" srcOrd="1" destOrd="0" parTransId="{05BEB784-F1E0-450C-B774-5FE6648FC300}" sibTransId="{35733A9F-6971-4FD7-9888-CE710EC08B5F}"/>
    <dgm:cxn modelId="{F9E56793-1BB5-4209-B208-37282031BE52}" srcId="{55EFD6B7-FB40-4D0E-BE58-8A339F98DA29}" destId="{34F88023-D70A-4488-9865-75A936348C87}" srcOrd="1" destOrd="0" parTransId="{1AFF8A0E-BB9D-4B6A-9362-8C88596E2415}" sibTransId="{1177A89F-13D7-4B7C-9F48-D35DB4F9C644}"/>
    <dgm:cxn modelId="{2FF69F35-6E3E-46FD-817A-3DE6E47880DA}" type="presOf" srcId="{34F88023-D70A-4488-9865-75A936348C87}" destId="{CB55302C-AE62-4130-8D38-F1393510DBA2}" srcOrd="0" destOrd="0" presId="urn:microsoft.com/office/officeart/2005/8/layout/chevron2"/>
    <dgm:cxn modelId="{86569A75-BC38-45B6-91F0-94E56B7B6549}" type="presOf" srcId="{19DC6031-528A-4E73-BAF3-6007B391E986}" destId="{266B8F3E-A804-428E-8DEE-63BE05146817}" srcOrd="0" destOrd="0" presId="urn:microsoft.com/office/officeart/2005/8/layout/chevron2"/>
    <dgm:cxn modelId="{8622B4DC-9102-4EF8-B433-A639333AE860}" srcId="{34F88023-D70A-4488-9865-75A936348C87}" destId="{19DC6031-528A-4E73-BAF3-6007B391E986}" srcOrd="0" destOrd="0" parTransId="{8375F030-6FEE-42E0-ABEA-9B106443098E}" sibTransId="{435D9BF1-AAE3-4F86-A0CE-D15178E4A8A9}"/>
    <dgm:cxn modelId="{5D901E6F-701F-4426-AEE3-8869BC95401B}" type="presOf" srcId="{55EFD6B7-FB40-4D0E-BE58-8A339F98DA29}" destId="{30873C90-6A18-4083-9137-B8181EE6F831}" srcOrd="0" destOrd="0" presId="urn:microsoft.com/office/officeart/2005/8/layout/chevron2"/>
    <dgm:cxn modelId="{590F3938-EA77-47C7-96D6-C27671B2DDDF}" type="presOf" srcId="{65B33962-6220-4702-81C6-C2A7E06DB2A2}" destId="{F11D4D29-6E12-4F1B-8FF1-1983FC65AFFB}" srcOrd="0" destOrd="4" presId="urn:microsoft.com/office/officeart/2005/8/layout/chevron2"/>
    <dgm:cxn modelId="{8AB7174B-C083-49E4-AEF3-263ACD1B9378}" srcId="{08323D6E-063E-40D5-AEAE-75E5D33EF5A3}" destId="{961BDAA9-74A5-4586-B086-0EE2B71E5CA9}" srcOrd="3" destOrd="0" parTransId="{B0EBCA0A-E414-4585-9DF6-8B1D0F8EE32C}" sibTransId="{1EFF9B7B-BC70-45BE-BD8A-6562DBA23D51}"/>
    <dgm:cxn modelId="{3BEAC3B3-3599-470A-8BC8-6C74FB0A4023}" type="presOf" srcId="{E34768D8-1973-46A9-AA9A-1C5FF8465280}" destId="{F11D4D29-6E12-4F1B-8FF1-1983FC65AFFB}" srcOrd="0" destOrd="6" presId="urn:microsoft.com/office/officeart/2005/8/layout/chevron2"/>
    <dgm:cxn modelId="{2B365BCE-40B7-48DF-8BB9-29647A45859C}" srcId="{34F88023-D70A-4488-9865-75A936348C87}" destId="{4980CDD2-E864-435D-B399-9EA02AB0DD21}" srcOrd="2" destOrd="0" parTransId="{463C4DC2-1CC2-4794-ADD6-C7D0EC2042A6}" sibTransId="{C502087D-D743-4C7D-8CA5-9690C8244144}"/>
    <dgm:cxn modelId="{4F30B96F-96F1-4BCD-99EA-0B30C9AFE578}" srcId="{34F88023-D70A-4488-9865-75A936348C87}" destId="{A61CF2BF-5B44-4B3E-B1A3-DE9022E3D828}" srcOrd="3" destOrd="0" parTransId="{733DFBD3-1B27-443B-B43A-B156B2D1C564}" sibTransId="{F5EBA91E-AF68-457D-8064-3FED781404CB}"/>
    <dgm:cxn modelId="{E1F2ABCE-64DF-4253-B7CD-FB1B6CC1F46A}" srcId="{08323D6E-063E-40D5-AEAE-75E5D33EF5A3}" destId="{65B33962-6220-4702-81C6-C2A7E06DB2A2}" srcOrd="4" destOrd="0" parTransId="{021BB2DD-4F32-414B-A54E-E68C3A64E1B9}" sibTransId="{20FB0E55-EC51-486F-990B-00AC26D2D9C8}"/>
    <dgm:cxn modelId="{8D60BED8-07FF-4AD7-96A0-4C7B205A95FE}" srcId="{08323D6E-063E-40D5-AEAE-75E5D33EF5A3}" destId="{E6582E67-419C-4BE7-A699-06BF379220DF}" srcOrd="0" destOrd="0" parTransId="{1AC4E793-E0AC-4016-AF28-6D0B59C9E33A}" sibTransId="{F65ED8FB-947F-4422-B011-2EFD0D98A0E2}"/>
    <dgm:cxn modelId="{CDB08489-1EE3-4923-84F8-F8913BC4BAED}" type="presOf" srcId="{B260B241-DCC5-4B51-A383-F86DAD2280AE}" destId="{F11D4D29-6E12-4F1B-8FF1-1983FC65AFFB}" srcOrd="0" destOrd="5" presId="urn:microsoft.com/office/officeart/2005/8/layout/chevron2"/>
    <dgm:cxn modelId="{C523F3B1-C107-4CA8-BA9E-34027D3EF93C}" type="presOf" srcId="{AB4260FB-CFB2-4E21-B140-E2BDB3BC5AC0}" destId="{266B8F3E-A804-428E-8DEE-63BE05146817}" srcOrd="0" destOrd="4" presId="urn:microsoft.com/office/officeart/2005/8/layout/chevron2"/>
    <dgm:cxn modelId="{14C353AC-7F6B-4A41-878C-28FBC1408BF3}" srcId="{55EFD6B7-FB40-4D0E-BE58-8A339F98DA29}" destId="{08323D6E-063E-40D5-AEAE-75E5D33EF5A3}" srcOrd="0" destOrd="0" parTransId="{E13A13B0-DBF8-49D7-8AD7-2C94F6BEC8B8}" sibTransId="{8416EDEB-523F-4C99-8784-9A3D6E6D8068}"/>
    <dgm:cxn modelId="{CC0B87B8-F6A8-4A9B-9F51-274CFFAC9340}" type="presOf" srcId="{6E364530-933B-4723-B68E-7796A08388AE}" destId="{F11D4D29-6E12-4F1B-8FF1-1983FC65AFFB}" srcOrd="0" destOrd="7" presId="urn:microsoft.com/office/officeart/2005/8/layout/chevron2"/>
    <dgm:cxn modelId="{FE2E7DF8-D4E2-4857-9E1C-D0998400083B}" type="presOf" srcId="{A61CF2BF-5B44-4B3E-B1A3-DE9022E3D828}" destId="{266B8F3E-A804-428E-8DEE-63BE05146817}" srcOrd="0" destOrd="3" presId="urn:microsoft.com/office/officeart/2005/8/layout/chevron2"/>
    <dgm:cxn modelId="{D7AF71E5-95DD-453C-9A75-A0E51DED07B1}" type="presOf" srcId="{08323D6E-063E-40D5-AEAE-75E5D33EF5A3}" destId="{F5442A38-AAC9-4D01-BE75-322D8B67CC2D}" srcOrd="0" destOrd="0" presId="urn:microsoft.com/office/officeart/2005/8/layout/chevron2"/>
    <dgm:cxn modelId="{E501AA96-C91C-4D00-9EF9-F773FA6A8DD9}" srcId="{08323D6E-063E-40D5-AEAE-75E5D33EF5A3}" destId="{6E364530-933B-4723-B68E-7796A08388AE}" srcOrd="7" destOrd="0" parTransId="{0D7F949A-C079-435D-8ED4-0A00FFDD76BD}" sibTransId="{FCC112BB-AAB1-4078-A9A6-EE0A0622E4D3}"/>
    <dgm:cxn modelId="{967B1708-8700-4C7B-A10F-7A4BE78F45DD}" type="presParOf" srcId="{30873C90-6A18-4083-9137-B8181EE6F831}" destId="{2B82EF2E-F4A9-4178-95B7-AE6AD5A78F32}" srcOrd="0" destOrd="0" presId="urn:microsoft.com/office/officeart/2005/8/layout/chevron2"/>
    <dgm:cxn modelId="{4F63A9CB-19A6-4FAB-965E-30B170010FB9}" type="presParOf" srcId="{2B82EF2E-F4A9-4178-95B7-AE6AD5A78F32}" destId="{F5442A38-AAC9-4D01-BE75-322D8B67CC2D}" srcOrd="0" destOrd="0" presId="urn:microsoft.com/office/officeart/2005/8/layout/chevron2"/>
    <dgm:cxn modelId="{145BF880-4B72-407F-BACD-EC7A68203B39}" type="presParOf" srcId="{2B82EF2E-F4A9-4178-95B7-AE6AD5A78F32}" destId="{F11D4D29-6E12-4F1B-8FF1-1983FC65AFFB}" srcOrd="1" destOrd="0" presId="urn:microsoft.com/office/officeart/2005/8/layout/chevron2"/>
    <dgm:cxn modelId="{D716D2A6-105F-45C0-A8C2-EB5EBF343F9A}" type="presParOf" srcId="{30873C90-6A18-4083-9137-B8181EE6F831}" destId="{9E8152B0-6FF2-4FC3-957F-84958105C6A9}" srcOrd="1" destOrd="0" presId="urn:microsoft.com/office/officeart/2005/8/layout/chevron2"/>
    <dgm:cxn modelId="{2AE21267-FD99-44D2-AFDE-30C1C52DFC6C}" type="presParOf" srcId="{30873C90-6A18-4083-9137-B8181EE6F831}" destId="{1B754926-127F-4058-91FA-BAD542424C9F}" srcOrd="2" destOrd="0" presId="urn:microsoft.com/office/officeart/2005/8/layout/chevron2"/>
    <dgm:cxn modelId="{B1A27B71-B5D0-4018-B8F9-88DA656A7B60}" type="presParOf" srcId="{1B754926-127F-4058-91FA-BAD542424C9F}" destId="{CB55302C-AE62-4130-8D38-F1393510DBA2}" srcOrd="0" destOrd="0" presId="urn:microsoft.com/office/officeart/2005/8/layout/chevron2"/>
    <dgm:cxn modelId="{D669BCAF-575A-441C-8654-551D04A7B367}" type="presParOf" srcId="{1B754926-127F-4058-91FA-BAD542424C9F}" destId="{266B8F3E-A804-428E-8DEE-63BE05146817}"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442A38-AAC9-4D01-BE75-322D8B67CC2D}">
      <dsp:nvSpPr>
        <dsp:cNvPr id="0" name=""/>
        <dsp:cNvSpPr/>
      </dsp:nvSpPr>
      <dsp:spPr>
        <a:xfrm rot="5400000">
          <a:off x="677779" y="336597"/>
          <a:ext cx="1958305" cy="137081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s-MX" sz="1300" kern="1200" dirty="0" smtClean="0"/>
            <a:t>Generalidades</a:t>
          </a:r>
          <a:endParaRPr lang="es-MX" sz="1300" kern="1200" dirty="0"/>
        </a:p>
      </dsp:txBody>
      <dsp:txXfrm rot="5400000">
        <a:off x="677779" y="336597"/>
        <a:ext cx="1958305" cy="1370813"/>
      </dsp:txXfrm>
    </dsp:sp>
    <dsp:sp modelId="{F11D4D29-6E12-4F1B-8FF1-1983FC65AFFB}">
      <dsp:nvSpPr>
        <dsp:cNvPr id="0" name=""/>
        <dsp:cNvSpPr/>
      </dsp:nvSpPr>
      <dsp:spPr>
        <a:xfrm rot="5400000">
          <a:off x="4126657" y="-1789610"/>
          <a:ext cx="1953389" cy="553898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s-ES" sz="1400" kern="1200" dirty="0" smtClean="0"/>
            <a:t>Elementos esenciales</a:t>
          </a:r>
          <a:endParaRPr lang="es-MX" sz="1400" kern="1200" dirty="0"/>
        </a:p>
        <a:p>
          <a:pPr marL="114300" lvl="1" indent="-114300" algn="l" defTabSz="622300" rtl="0">
            <a:lnSpc>
              <a:spcPct val="90000"/>
            </a:lnSpc>
            <a:spcBef>
              <a:spcPct val="0"/>
            </a:spcBef>
            <a:spcAft>
              <a:spcPct val="15000"/>
            </a:spcAft>
            <a:buChar char="••"/>
          </a:pPr>
          <a:r>
            <a:rPr lang="es-ES" sz="1400" kern="1200" dirty="0" smtClean="0"/>
            <a:t>Conceptos inherentes a un impuesto indirecto</a:t>
          </a:r>
          <a:endParaRPr lang="es-MX" sz="1400" kern="1200" dirty="0"/>
        </a:p>
        <a:p>
          <a:pPr marL="114300" lvl="1" indent="-114300" algn="l" defTabSz="622300" rtl="0">
            <a:lnSpc>
              <a:spcPct val="90000"/>
            </a:lnSpc>
            <a:spcBef>
              <a:spcPct val="0"/>
            </a:spcBef>
            <a:spcAft>
              <a:spcPct val="15000"/>
            </a:spcAft>
            <a:buChar char="••"/>
          </a:pPr>
          <a:r>
            <a:rPr lang="es-ES" sz="1400" kern="1200" dirty="0" smtClean="0"/>
            <a:t>Retención</a:t>
          </a:r>
          <a:endParaRPr lang="es-MX" sz="1400" kern="1200" dirty="0"/>
        </a:p>
        <a:p>
          <a:pPr marL="114300" lvl="1" indent="-114300" algn="l" defTabSz="622300" rtl="0">
            <a:lnSpc>
              <a:spcPct val="90000"/>
            </a:lnSpc>
            <a:spcBef>
              <a:spcPct val="0"/>
            </a:spcBef>
            <a:spcAft>
              <a:spcPct val="15000"/>
            </a:spcAft>
            <a:buChar char="••"/>
          </a:pPr>
          <a:r>
            <a:rPr lang="es-ES" sz="1400" kern="1200" dirty="0" smtClean="0"/>
            <a:t>Base flujo de efectivo</a:t>
          </a:r>
          <a:endParaRPr lang="es-MX" sz="1400" kern="1200" dirty="0"/>
        </a:p>
        <a:p>
          <a:pPr marL="114300" lvl="1" indent="-114300" algn="l" defTabSz="622300" rtl="0">
            <a:lnSpc>
              <a:spcPct val="90000"/>
            </a:lnSpc>
            <a:spcBef>
              <a:spcPct val="0"/>
            </a:spcBef>
            <a:spcAft>
              <a:spcPct val="15000"/>
            </a:spcAft>
            <a:buChar char="••"/>
          </a:pPr>
          <a:r>
            <a:rPr lang="es-ES" sz="1400" kern="1200" dirty="0" smtClean="0"/>
            <a:t>Tasas y regímenes preferenciales</a:t>
          </a:r>
          <a:endParaRPr lang="es-MX" sz="1400" kern="1200" dirty="0"/>
        </a:p>
        <a:p>
          <a:pPr marL="114300" lvl="1" indent="-114300" algn="l" defTabSz="622300" rtl="0">
            <a:lnSpc>
              <a:spcPct val="90000"/>
            </a:lnSpc>
            <a:spcBef>
              <a:spcPct val="0"/>
            </a:spcBef>
            <a:spcAft>
              <a:spcPct val="15000"/>
            </a:spcAft>
            <a:buChar char="••"/>
          </a:pPr>
          <a:r>
            <a:rPr lang="es-ES" sz="1400" kern="1200" dirty="0" smtClean="0"/>
            <a:t>Traslado del impuesto</a:t>
          </a:r>
          <a:endParaRPr lang="es-MX" sz="1400" kern="1200" dirty="0"/>
        </a:p>
        <a:p>
          <a:pPr marL="114300" lvl="1" indent="-114300" algn="l" defTabSz="622300" rtl="0">
            <a:lnSpc>
              <a:spcPct val="90000"/>
            </a:lnSpc>
            <a:spcBef>
              <a:spcPct val="0"/>
            </a:spcBef>
            <a:spcAft>
              <a:spcPct val="15000"/>
            </a:spcAft>
            <a:buChar char="••"/>
          </a:pPr>
          <a:r>
            <a:rPr lang="es-ES" sz="1400" kern="1200" dirty="0" smtClean="0"/>
            <a:t>Acreditamiento</a:t>
          </a:r>
          <a:endParaRPr lang="es-MX" sz="1400" kern="1200" dirty="0"/>
        </a:p>
        <a:p>
          <a:pPr marL="114300" lvl="1" indent="-114300" algn="l" defTabSz="622300" rtl="0">
            <a:lnSpc>
              <a:spcPct val="90000"/>
            </a:lnSpc>
            <a:spcBef>
              <a:spcPct val="0"/>
            </a:spcBef>
            <a:spcAft>
              <a:spcPct val="15000"/>
            </a:spcAft>
            <a:buChar char="••"/>
          </a:pPr>
          <a:r>
            <a:rPr lang="es-ES" sz="1400" kern="1200" dirty="0" smtClean="0"/>
            <a:t>Época de pago</a:t>
          </a:r>
          <a:endParaRPr lang="es-MX" sz="1400" kern="1200" dirty="0"/>
        </a:p>
      </dsp:txBody>
      <dsp:txXfrm rot="5400000">
        <a:off x="4126657" y="-1789610"/>
        <a:ext cx="1953389" cy="5538982"/>
      </dsp:txXfrm>
    </dsp:sp>
    <dsp:sp modelId="{CB55302C-AE62-4130-8D38-F1393510DBA2}">
      <dsp:nvSpPr>
        <dsp:cNvPr id="0" name=""/>
        <dsp:cNvSpPr/>
      </dsp:nvSpPr>
      <dsp:spPr>
        <a:xfrm rot="5400000">
          <a:off x="677779" y="2408297"/>
          <a:ext cx="1958305" cy="1370813"/>
        </a:xfrm>
        <a:prstGeom prst="chevr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s-MX" sz="1300" kern="1200" dirty="0" smtClean="0"/>
            <a:t>Capítulo relativo a objeto del impuesto</a:t>
          </a:r>
          <a:endParaRPr lang="es-MX" sz="1300" kern="1200" dirty="0"/>
        </a:p>
      </dsp:txBody>
      <dsp:txXfrm rot="5400000">
        <a:off x="677779" y="2408297"/>
        <a:ext cx="1958305" cy="1370813"/>
      </dsp:txXfrm>
    </dsp:sp>
    <dsp:sp modelId="{266B8F3E-A804-428E-8DEE-63BE05146817}">
      <dsp:nvSpPr>
        <dsp:cNvPr id="0" name=""/>
        <dsp:cNvSpPr/>
      </dsp:nvSpPr>
      <dsp:spPr>
        <a:xfrm rot="5400000">
          <a:off x="3972388" y="431429"/>
          <a:ext cx="2261927" cy="5538982"/>
        </a:xfrm>
        <a:prstGeom prst="round2Same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s-MX" sz="1400" kern="1200" dirty="0" smtClean="0"/>
            <a:t>Definición del acto </a:t>
          </a:r>
          <a:endParaRPr lang="es-MX" sz="1400" kern="1200" dirty="0"/>
        </a:p>
        <a:p>
          <a:pPr marL="114300" lvl="1" indent="-114300" algn="l" defTabSz="622300" rtl="0">
            <a:lnSpc>
              <a:spcPct val="90000"/>
            </a:lnSpc>
            <a:spcBef>
              <a:spcPct val="0"/>
            </a:spcBef>
            <a:spcAft>
              <a:spcPct val="15000"/>
            </a:spcAft>
            <a:buChar char="••"/>
          </a:pPr>
          <a:r>
            <a:rPr lang="es-MX" sz="1400" kern="1200" dirty="0" smtClean="0"/>
            <a:t>Exención</a:t>
          </a:r>
          <a:endParaRPr lang="es-MX" sz="1400" kern="1200" dirty="0"/>
        </a:p>
        <a:p>
          <a:pPr marL="114300" lvl="1" indent="-114300" algn="l" defTabSz="622300" rtl="0">
            <a:lnSpc>
              <a:spcPct val="90000"/>
            </a:lnSpc>
            <a:spcBef>
              <a:spcPct val="0"/>
            </a:spcBef>
            <a:spcAft>
              <a:spcPct val="15000"/>
            </a:spcAft>
            <a:buChar char="••"/>
          </a:pPr>
          <a:r>
            <a:rPr lang="es-MX" sz="1400" kern="1200" dirty="0" smtClean="0"/>
            <a:t>Acto realizado en territorio nacional</a:t>
          </a:r>
          <a:endParaRPr lang="es-MX" sz="1400" kern="1200" dirty="0"/>
        </a:p>
        <a:p>
          <a:pPr marL="114300" lvl="1" indent="-114300" algn="l" defTabSz="622300" rtl="0">
            <a:lnSpc>
              <a:spcPct val="90000"/>
            </a:lnSpc>
            <a:spcBef>
              <a:spcPct val="0"/>
            </a:spcBef>
            <a:spcAft>
              <a:spcPct val="15000"/>
            </a:spcAft>
            <a:buChar char="••"/>
          </a:pPr>
          <a:r>
            <a:rPr lang="es-MX" sz="1400" kern="1200" dirty="0" smtClean="0"/>
            <a:t>Momento en que se efectúa el acto</a:t>
          </a:r>
          <a:endParaRPr lang="es-MX" sz="1400" kern="1200" dirty="0"/>
        </a:p>
        <a:p>
          <a:pPr marL="114300" lvl="1" indent="-114300" algn="l" defTabSz="622300" rtl="0">
            <a:lnSpc>
              <a:spcPct val="90000"/>
            </a:lnSpc>
            <a:spcBef>
              <a:spcPct val="0"/>
            </a:spcBef>
            <a:spcAft>
              <a:spcPct val="15000"/>
            </a:spcAft>
            <a:buChar char="••"/>
          </a:pPr>
          <a:r>
            <a:rPr lang="es-MX" sz="1400" kern="1200" dirty="0" smtClean="0"/>
            <a:t>Elementos que integran la base del impuesto</a:t>
          </a:r>
          <a:endParaRPr lang="es-ES" sz="1400" kern="1200" dirty="0"/>
        </a:p>
      </dsp:txBody>
      <dsp:txXfrm rot="5400000">
        <a:off x="3972388" y="431429"/>
        <a:ext cx="2261927" cy="553898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s-MX"/>
          </a:p>
        </p:txBody>
      </p:sp>
      <p:sp>
        <p:nvSpPr>
          <p:cNvPr id="3" name="2 Marcador de fecha"/>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7B77431-0BAB-4007-9EDF-6D7436CC5068}" type="datetimeFigureOut">
              <a:rPr lang="es-MX" smtClean="0"/>
              <a:pPr/>
              <a:t>16/05/2011</a:t>
            </a:fld>
            <a:endParaRPr lang="es-MX"/>
          </a:p>
        </p:txBody>
      </p:sp>
      <p:sp>
        <p:nvSpPr>
          <p:cNvPr id="4" name="3 Marcador de pie de página"/>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s-MX"/>
          </a:p>
        </p:txBody>
      </p:sp>
      <p:sp>
        <p:nvSpPr>
          <p:cNvPr id="5" name="4 Marcador de número de diapositiva"/>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E2CA5EF-CE3F-4D42-9EBB-716DA25BAAC2}" type="slidenum">
              <a:rPr lang="es-MX" smtClean="0"/>
              <a:pPr/>
              <a:t>‹Nº›</a:t>
            </a:fld>
            <a:endParaRPr lang="es-MX"/>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s-MX"/>
          </a:p>
        </p:txBody>
      </p:sp>
      <p:sp>
        <p:nvSpPr>
          <p:cNvPr id="3" name="2 Marcador de fecha"/>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CFB042F-9511-4140-AA2E-2480E830EB1B}" type="datetimeFigureOut">
              <a:rPr lang="es-MX" smtClean="0"/>
              <a:pPr/>
              <a:t>16/05/2011</a:t>
            </a:fld>
            <a:endParaRPr lang="es-MX"/>
          </a:p>
        </p:txBody>
      </p:sp>
      <p:sp>
        <p:nvSpPr>
          <p:cNvPr id="4" name="3 Marcador de imagen de diapositiva"/>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s-MX"/>
          </a:p>
        </p:txBody>
      </p:sp>
      <p:sp>
        <p:nvSpPr>
          <p:cNvPr id="5" name="4 Marcador de notas"/>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s-MX"/>
          </a:p>
        </p:txBody>
      </p:sp>
      <p:sp>
        <p:nvSpPr>
          <p:cNvPr id="7" name="6 Marcador de número de diapositiva"/>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F3CF066-67FE-43E5-A1DE-23F1A825E1B8}"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F3CF066-67FE-43E5-A1DE-23F1A825E1B8}" type="slidenum">
              <a:rPr lang="es-MX" smtClean="0"/>
              <a:pPr/>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F3CF066-67FE-43E5-A1DE-23F1A825E1B8}" type="slidenum">
              <a:rPr lang="es-MX" smtClean="0"/>
              <a:pPr/>
              <a:t>10</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F3CF066-67FE-43E5-A1DE-23F1A825E1B8}" type="slidenum">
              <a:rPr lang="es-MX" smtClean="0"/>
              <a:pPr/>
              <a:t>2</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F3CF066-67FE-43E5-A1DE-23F1A825E1B8}" type="slidenum">
              <a:rPr lang="es-MX" smtClean="0"/>
              <a:pPr/>
              <a:t>3</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F3CF066-67FE-43E5-A1DE-23F1A825E1B8}" type="slidenum">
              <a:rPr lang="es-MX" smtClean="0"/>
              <a:pPr/>
              <a:t>4</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F3CF066-67FE-43E5-A1DE-23F1A825E1B8}" type="slidenum">
              <a:rPr lang="es-MX" smtClean="0"/>
              <a:pPr/>
              <a:t>5</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F3CF066-67FE-43E5-A1DE-23F1A825E1B8}" type="slidenum">
              <a:rPr lang="es-MX" smtClean="0"/>
              <a:pPr/>
              <a:t>6</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F3CF066-67FE-43E5-A1DE-23F1A825E1B8}" type="slidenum">
              <a:rPr lang="es-MX" smtClean="0"/>
              <a:pPr/>
              <a:t>7</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F3CF066-67FE-43E5-A1DE-23F1A825E1B8}" type="slidenum">
              <a:rPr lang="es-MX" smtClean="0"/>
              <a:pPr/>
              <a:t>8</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F3CF066-67FE-43E5-A1DE-23F1A825E1B8}" type="slidenum">
              <a:rPr lang="es-MX" smtClean="0"/>
              <a:pPr/>
              <a:t>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3530611"/>
            <a:ext cx="7772400" cy="1470025"/>
          </a:xfrm>
        </p:spPr>
        <p:txBody>
          <a:bodyPr/>
          <a:lstStyle/>
          <a:p>
            <a:r>
              <a:rPr lang="es-ES" dirty="0" smtClean="0"/>
              <a:t>Haga clic para modificar el estilo de título del patrón</a:t>
            </a:r>
            <a:endParaRPr lang="es-MX" dirty="0"/>
          </a:p>
        </p:txBody>
      </p:sp>
      <p:sp>
        <p:nvSpPr>
          <p:cNvPr id="3" name="2 Subtítulo"/>
          <p:cNvSpPr>
            <a:spLocks noGrp="1"/>
          </p:cNvSpPr>
          <p:nvPr>
            <p:ph type="subTitle" idx="1"/>
          </p:nvPr>
        </p:nvSpPr>
        <p:spPr>
          <a:xfrm>
            <a:off x="1371600" y="5076852"/>
            <a:ext cx="6400800" cy="92391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MX" dirty="0"/>
          </a:p>
        </p:txBody>
      </p:sp>
      <p:sp>
        <p:nvSpPr>
          <p:cNvPr id="4" name="3 Marcador de fecha"/>
          <p:cNvSpPr>
            <a:spLocks noGrp="1"/>
          </p:cNvSpPr>
          <p:nvPr>
            <p:ph type="dt" sz="half" idx="10"/>
          </p:nvPr>
        </p:nvSpPr>
        <p:spPr/>
        <p:txBody>
          <a:bodyPr/>
          <a:lstStyle/>
          <a:p>
            <a:fld id="{7BAB7441-DA20-4CAB-AB52-CDE8F73F0EC2}" type="datetimeFigureOut">
              <a:rPr lang="es-MX" smtClean="0"/>
              <a:pPr/>
              <a:t>16/05/2011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16C207E-83C3-4141-AFBB-589F87606FE0}" type="slidenum">
              <a:rPr lang="es-MX" smtClean="0"/>
              <a:pPr/>
              <a:t>‹Nº›</a:t>
            </a:fld>
            <a:endParaRPr lang="es-MX"/>
          </a:p>
        </p:txBody>
      </p:sp>
      <p:cxnSp>
        <p:nvCxnSpPr>
          <p:cNvPr id="8" name="7 Conector recto"/>
          <p:cNvCxnSpPr/>
          <p:nvPr userDrawn="1"/>
        </p:nvCxnSpPr>
        <p:spPr>
          <a:xfrm>
            <a:off x="0" y="1214422"/>
            <a:ext cx="9144000" cy="1588"/>
          </a:xfrm>
          <a:prstGeom prst="line">
            <a:avLst/>
          </a:prstGeom>
        </p:spPr>
        <p:style>
          <a:lnRef idx="1">
            <a:schemeClr val="dk1"/>
          </a:lnRef>
          <a:fillRef idx="0">
            <a:schemeClr val="dk1"/>
          </a:fillRef>
          <a:effectRef idx="0">
            <a:schemeClr val="dk1"/>
          </a:effectRef>
          <a:fontRef idx="minor">
            <a:schemeClr val="tx1"/>
          </a:fontRef>
        </p:style>
      </p:cxnSp>
      <p:cxnSp>
        <p:nvCxnSpPr>
          <p:cNvPr id="9" name="8 Conector recto"/>
          <p:cNvCxnSpPr/>
          <p:nvPr userDrawn="1"/>
        </p:nvCxnSpPr>
        <p:spPr>
          <a:xfrm>
            <a:off x="32" y="3970010"/>
            <a:ext cx="9144000" cy="1588"/>
          </a:xfrm>
          <a:prstGeom prst="line">
            <a:avLst/>
          </a:prstGeom>
        </p:spPr>
        <p:style>
          <a:lnRef idx="1">
            <a:schemeClr val="dk1"/>
          </a:lnRef>
          <a:fillRef idx="0">
            <a:schemeClr val="dk1"/>
          </a:fillRef>
          <a:effectRef idx="0">
            <a:schemeClr val="dk1"/>
          </a:effectRef>
          <a:fontRef idx="minor">
            <a:schemeClr val="tx1"/>
          </a:fontRef>
        </p:style>
      </p:cxnSp>
      <p:pic>
        <p:nvPicPr>
          <p:cNvPr id="75780" name="Picture 4"/>
          <p:cNvPicPr>
            <a:picLocks noChangeAspect="1" noChangeArrowheads="1"/>
          </p:cNvPicPr>
          <p:nvPr userDrawn="1"/>
        </p:nvPicPr>
        <p:blipFill>
          <a:blip r:embed="rId2" cstate="print"/>
          <a:srcRect/>
          <a:stretch>
            <a:fillRect/>
          </a:stretch>
        </p:blipFill>
        <p:spPr bwMode="auto">
          <a:xfrm>
            <a:off x="0" y="1285860"/>
            <a:ext cx="9144000" cy="2643206"/>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BAB7441-DA20-4CAB-AB52-CDE8F73F0EC2}" type="datetimeFigureOut">
              <a:rPr lang="es-MX" smtClean="0"/>
              <a:pPr/>
              <a:t>16/05/2011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16C207E-83C3-4141-AFBB-589F87606FE0}"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BAB7441-DA20-4CAB-AB52-CDE8F73F0EC2}" type="datetimeFigureOut">
              <a:rPr lang="es-MX" smtClean="0"/>
              <a:pPr/>
              <a:t>16/05/2011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16C207E-83C3-4141-AFBB-589F87606FE0}"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071934" y="274638"/>
            <a:ext cx="4614866" cy="1143000"/>
          </a:xfrm>
        </p:spPr>
        <p:txBody>
          <a:bodyPr>
            <a:noAutofit/>
          </a:bodyPr>
          <a:lstStyle>
            <a:lvl1pPr algn="l">
              <a:defRPr sz="2800">
                <a:latin typeface="Constantia" pitchFamily="18" charset="0"/>
              </a:defRPr>
            </a:lvl1pPr>
          </a:lstStyle>
          <a:p>
            <a:r>
              <a:rPr lang="es-ES" dirty="0" smtClean="0"/>
              <a:t>Haga clic para modificar el estilo de título del patrón</a:t>
            </a:r>
            <a:endParaRPr lang="es-MX"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BAB7441-DA20-4CAB-AB52-CDE8F73F0EC2}" type="datetimeFigureOut">
              <a:rPr lang="es-MX" smtClean="0"/>
              <a:pPr/>
              <a:t>16/05/2011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16C207E-83C3-4141-AFBB-589F87606FE0}" type="slidenum">
              <a:rPr lang="es-MX" smtClean="0"/>
              <a:pPr/>
              <a:t>‹Nº›</a:t>
            </a:fld>
            <a:endParaRPr lang="es-MX"/>
          </a:p>
        </p:txBody>
      </p:sp>
      <p:cxnSp>
        <p:nvCxnSpPr>
          <p:cNvPr id="9" name="8 Conector recto"/>
          <p:cNvCxnSpPr/>
          <p:nvPr userDrawn="1"/>
        </p:nvCxnSpPr>
        <p:spPr>
          <a:xfrm>
            <a:off x="0" y="1377044"/>
            <a:ext cx="9144000" cy="1588"/>
          </a:xfrm>
          <a:prstGeom prst="line">
            <a:avLst/>
          </a:prstGeom>
        </p:spPr>
        <p:style>
          <a:lnRef idx="1">
            <a:schemeClr val="dk1"/>
          </a:lnRef>
          <a:fillRef idx="0">
            <a:schemeClr val="dk1"/>
          </a:fillRef>
          <a:effectRef idx="0">
            <a:schemeClr val="dk1"/>
          </a:effectRef>
          <a:fontRef idx="minor">
            <a:schemeClr val="tx1"/>
          </a:fontRef>
        </p:style>
      </p:cxnSp>
      <p:pic>
        <p:nvPicPr>
          <p:cNvPr id="10" name="Picture 3"/>
          <p:cNvPicPr>
            <a:picLocks noChangeAspect="1" noChangeArrowheads="1"/>
          </p:cNvPicPr>
          <p:nvPr userDrawn="1"/>
        </p:nvPicPr>
        <p:blipFill>
          <a:blip r:embed="rId2" cstate="print"/>
          <a:srcRect/>
          <a:stretch>
            <a:fillRect/>
          </a:stretch>
        </p:blipFill>
        <p:spPr bwMode="auto">
          <a:xfrm>
            <a:off x="0" y="285728"/>
            <a:ext cx="4002087" cy="107157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noAutofit/>
          </a:bodyPr>
          <a:lstStyle>
            <a:lvl1pPr algn="ctr">
              <a:defRPr sz="6600" b="0" cap="all">
                <a:latin typeface="Constantia" pitchFamily="18" charset="0"/>
              </a:defRPr>
            </a:lvl1p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722313" y="2906713"/>
            <a:ext cx="7772400"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
        <p:nvSpPr>
          <p:cNvPr id="4" name="3 Marcador de fecha"/>
          <p:cNvSpPr>
            <a:spLocks noGrp="1"/>
          </p:cNvSpPr>
          <p:nvPr>
            <p:ph type="dt" sz="half" idx="10"/>
          </p:nvPr>
        </p:nvSpPr>
        <p:spPr/>
        <p:txBody>
          <a:bodyPr/>
          <a:lstStyle/>
          <a:p>
            <a:fld id="{7BAB7441-DA20-4CAB-AB52-CDE8F73F0EC2}" type="datetimeFigureOut">
              <a:rPr lang="es-MX" smtClean="0"/>
              <a:pPr/>
              <a:t>16/05/2011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16C207E-83C3-4141-AFBB-589F87606FE0}" type="slidenum">
              <a:rPr lang="es-MX" smtClean="0"/>
              <a:pPr/>
              <a:t>‹Nº›</a:t>
            </a:fld>
            <a:endParaRPr lang="es-MX"/>
          </a:p>
        </p:txBody>
      </p:sp>
      <p:pic>
        <p:nvPicPr>
          <p:cNvPr id="7" name="Picture 2"/>
          <p:cNvPicPr>
            <a:picLocks noChangeAspect="1" noChangeArrowheads="1"/>
          </p:cNvPicPr>
          <p:nvPr userDrawn="1"/>
        </p:nvPicPr>
        <p:blipFill>
          <a:blip r:embed="rId2" cstate="print"/>
          <a:srcRect/>
          <a:stretch>
            <a:fillRect/>
          </a:stretch>
        </p:blipFill>
        <p:spPr bwMode="auto">
          <a:xfrm>
            <a:off x="0" y="1500174"/>
            <a:ext cx="9144000" cy="2424468"/>
          </a:xfrm>
          <a:prstGeom prst="rect">
            <a:avLst/>
          </a:prstGeom>
          <a:noFill/>
          <a:ln w="9525">
            <a:noFill/>
            <a:miter lim="800000"/>
            <a:headEnd/>
            <a:tailEnd/>
          </a:ln>
          <a:effectLst/>
        </p:spPr>
      </p:pic>
      <p:cxnSp>
        <p:nvCxnSpPr>
          <p:cNvPr id="8" name="7 Conector recto"/>
          <p:cNvCxnSpPr/>
          <p:nvPr userDrawn="1"/>
        </p:nvCxnSpPr>
        <p:spPr>
          <a:xfrm>
            <a:off x="0" y="1428736"/>
            <a:ext cx="9144000" cy="1588"/>
          </a:xfrm>
          <a:prstGeom prst="line">
            <a:avLst/>
          </a:prstGeom>
        </p:spPr>
        <p:style>
          <a:lnRef idx="1">
            <a:schemeClr val="dk1"/>
          </a:lnRef>
          <a:fillRef idx="0">
            <a:schemeClr val="dk1"/>
          </a:fillRef>
          <a:effectRef idx="0">
            <a:schemeClr val="dk1"/>
          </a:effectRef>
          <a:fontRef idx="minor">
            <a:schemeClr val="tx1"/>
          </a:fontRef>
        </p:style>
      </p:cxnSp>
      <p:cxnSp>
        <p:nvCxnSpPr>
          <p:cNvPr id="9" name="8 Conector recto"/>
          <p:cNvCxnSpPr/>
          <p:nvPr userDrawn="1"/>
        </p:nvCxnSpPr>
        <p:spPr>
          <a:xfrm>
            <a:off x="32" y="3970010"/>
            <a:ext cx="9144000"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071934" y="274638"/>
            <a:ext cx="4614866" cy="1143000"/>
          </a:xfrm>
        </p:spPr>
        <p:txBody>
          <a:bodyPr>
            <a:normAutofit/>
          </a:bodyPr>
          <a:lstStyle>
            <a:lvl1pPr algn="l">
              <a:defRPr sz="2800">
                <a:latin typeface="Constantia" pitchFamily="18" charset="0"/>
              </a:defRPr>
            </a:lvl1pPr>
          </a:lstStyle>
          <a:p>
            <a:r>
              <a:rPr lang="es-ES" dirty="0" smtClean="0"/>
              <a:t>Haga clic para modificar el estilo de título del patrón</a:t>
            </a:r>
            <a:endParaRPr lang="es-MX" dirty="0"/>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7BAB7441-DA20-4CAB-AB52-CDE8F73F0EC2}" type="datetimeFigureOut">
              <a:rPr lang="es-MX" smtClean="0"/>
              <a:pPr/>
              <a:t>16/05/2011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16C207E-83C3-4141-AFBB-589F87606FE0}" type="slidenum">
              <a:rPr lang="es-MX" smtClean="0"/>
              <a:pPr/>
              <a:t>‹Nº›</a:t>
            </a:fld>
            <a:endParaRPr lang="es-MX"/>
          </a:p>
        </p:txBody>
      </p:sp>
      <p:cxnSp>
        <p:nvCxnSpPr>
          <p:cNvPr id="12" name="11 Conector recto"/>
          <p:cNvCxnSpPr/>
          <p:nvPr userDrawn="1"/>
        </p:nvCxnSpPr>
        <p:spPr>
          <a:xfrm>
            <a:off x="0" y="1377044"/>
            <a:ext cx="9144000" cy="1588"/>
          </a:xfrm>
          <a:prstGeom prst="line">
            <a:avLst/>
          </a:prstGeom>
        </p:spPr>
        <p:style>
          <a:lnRef idx="1">
            <a:schemeClr val="dk1"/>
          </a:lnRef>
          <a:fillRef idx="0">
            <a:schemeClr val="dk1"/>
          </a:fillRef>
          <a:effectRef idx="0">
            <a:schemeClr val="dk1"/>
          </a:effectRef>
          <a:fontRef idx="minor">
            <a:schemeClr val="tx1"/>
          </a:fontRef>
        </p:style>
      </p:cxnSp>
      <p:pic>
        <p:nvPicPr>
          <p:cNvPr id="10" name="Picture 3"/>
          <p:cNvPicPr>
            <a:picLocks noChangeAspect="1" noChangeArrowheads="1"/>
          </p:cNvPicPr>
          <p:nvPr userDrawn="1"/>
        </p:nvPicPr>
        <p:blipFill>
          <a:blip r:embed="rId2" cstate="print"/>
          <a:srcRect/>
          <a:stretch>
            <a:fillRect/>
          </a:stretch>
        </p:blipFill>
        <p:spPr bwMode="auto">
          <a:xfrm>
            <a:off x="0" y="285728"/>
            <a:ext cx="4002087" cy="1071570"/>
          </a:xfrm>
          <a:prstGeom prst="rect">
            <a:avLst/>
          </a:prstGeom>
          <a:noFill/>
          <a:ln w="9525">
            <a:noFill/>
            <a:miter lim="800000"/>
            <a:headEnd/>
            <a:tailEnd/>
          </a:ln>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7BAB7441-DA20-4CAB-AB52-CDE8F73F0EC2}" type="datetimeFigureOut">
              <a:rPr lang="es-MX" smtClean="0"/>
              <a:pPr/>
              <a:t>16/05/2011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816C207E-83C3-4141-AFBB-589F87606FE0}"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7BAB7441-DA20-4CAB-AB52-CDE8F73F0EC2}" type="datetimeFigureOut">
              <a:rPr lang="es-MX" smtClean="0"/>
              <a:pPr/>
              <a:t>16/05/2011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816C207E-83C3-4141-AFBB-589F87606FE0}"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BAB7441-DA20-4CAB-AB52-CDE8F73F0EC2}" type="datetimeFigureOut">
              <a:rPr lang="es-MX" smtClean="0"/>
              <a:pPr/>
              <a:t>16/05/2011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816C207E-83C3-4141-AFBB-589F87606FE0}"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BAB7441-DA20-4CAB-AB52-CDE8F73F0EC2}" type="datetimeFigureOut">
              <a:rPr lang="es-MX" smtClean="0"/>
              <a:pPr/>
              <a:t>16/05/2011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16C207E-83C3-4141-AFBB-589F87606FE0}"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BAB7441-DA20-4CAB-AB52-CDE8F73F0EC2}" type="datetimeFigureOut">
              <a:rPr lang="es-MX" smtClean="0"/>
              <a:pPr/>
              <a:t>16/05/2011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16C207E-83C3-4141-AFBB-589F87606FE0}"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B7441-DA20-4CAB-AB52-CDE8F73F0EC2}" type="datetimeFigureOut">
              <a:rPr lang="es-MX" smtClean="0"/>
              <a:pPr/>
              <a:t>16/05/2011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C207E-83C3-4141-AFBB-589F87606FE0}"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4214818"/>
            <a:ext cx="7772400" cy="1143008"/>
          </a:xfrm>
        </p:spPr>
        <p:txBody>
          <a:bodyPr>
            <a:noAutofit/>
          </a:bodyPr>
          <a:lstStyle/>
          <a:p>
            <a:r>
              <a:rPr lang="es-MX" sz="4000" dirty="0" smtClean="0">
                <a:latin typeface="Constantia" pitchFamily="18" charset="0"/>
              </a:rPr>
              <a:t>IMPUESTO AL VALOR AGREGADO</a:t>
            </a:r>
            <a:endParaRPr lang="es-MX" sz="4000" dirty="0">
              <a:solidFill>
                <a:schemeClr val="accent6">
                  <a:lumMod val="50000"/>
                </a:schemeClr>
              </a:solidFill>
              <a:latin typeface="Constantia" pitchFamily="18" charset="0"/>
            </a:endParaRPr>
          </a:p>
        </p:txBody>
      </p:sp>
      <p:sp>
        <p:nvSpPr>
          <p:cNvPr id="3" name="2 Subtítulo"/>
          <p:cNvSpPr>
            <a:spLocks noGrp="1"/>
          </p:cNvSpPr>
          <p:nvPr>
            <p:ph type="subTitle" idx="1"/>
          </p:nvPr>
        </p:nvSpPr>
        <p:spPr>
          <a:xfrm>
            <a:off x="1385910" y="5576918"/>
            <a:ext cx="6400800" cy="923916"/>
          </a:xfrm>
        </p:spPr>
        <p:txBody>
          <a:bodyPr>
            <a:normAutofit/>
          </a:bodyPr>
          <a:lstStyle/>
          <a:p>
            <a:r>
              <a:rPr lang="es-MX" sz="2000" dirty="0" smtClean="0">
                <a:solidFill>
                  <a:schemeClr val="accent6">
                    <a:lumMod val="50000"/>
                  </a:schemeClr>
                </a:solidFill>
                <a:latin typeface="Constantia" pitchFamily="18" charset="0"/>
              </a:rPr>
              <a:t>GUSTAVO LEAL CUEVA, MI</a:t>
            </a:r>
            <a:endParaRPr lang="es-MX" sz="2000" dirty="0" smtClean="0"/>
          </a:p>
        </p:txBody>
      </p:sp>
      <p:grpSp>
        <p:nvGrpSpPr>
          <p:cNvPr id="11" name="10 Grupo"/>
          <p:cNvGrpSpPr/>
          <p:nvPr/>
        </p:nvGrpSpPr>
        <p:grpSpPr>
          <a:xfrm>
            <a:off x="183788" y="227938"/>
            <a:ext cx="8786874" cy="857256"/>
            <a:chOff x="142844" y="5857892"/>
            <a:chExt cx="8786874" cy="857256"/>
          </a:xfrm>
        </p:grpSpPr>
        <p:sp>
          <p:nvSpPr>
            <p:cNvPr id="5" name="2 Subtítulo"/>
            <p:cNvSpPr txBox="1">
              <a:spLocks/>
            </p:cNvSpPr>
            <p:nvPr/>
          </p:nvSpPr>
          <p:spPr>
            <a:xfrm>
              <a:off x="142844" y="5857892"/>
              <a:ext cx="2286016" cy="50006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s-MX" sz="2400" spc="300" dirty="0" err="1" smtClean="0">
                  <a:solidFill>
                    <a:schemeClr val="tx1">
                      <a:tint val="75000"/>
                    </a:schemeClr>
                  </a:solidFill>
                  <a:latin typeface="Constantia" pitchFamily="18" charset="0"/>
                </a:rPr>
                <a:t>FISCALIA</a:t>
              </a:r>
              <a:endParaRPr kumimoji="0" lang="es-MX" sz="2400" b="0" i="0" u="none" strike="noStrike" kern="1200" cap="none" spc="300" normalizeH="0" baseline="0" noProof="0" dirty="0" smtClean="0">
                <a:ln>
                  <a:noFill/>
                </a:ln>
                <a:solidFill>
                  <a:schemeClr val="tx1">
                    <a:tint val="75000"/>
                  </a:schemeClr>
                </a:solidFill>
                <a:effectLst/>
                <a:uLnTx/>
                <a:uFillTx/>
                <a:latin typeface="Constantia" pitchFamily="18" charset="0"/>
              </a:endParaRPr>
            </a:p>
          </p:txBody>
        </p:sp>
        <p:sp>
          <p:nvSpPr>
            <p:cNvPr id="6" name="2 Subtítulo"/>
            <p:cNvSpPr txBox="1">
              <a:spLocks/>
            </p:cNvSpPr>
            <p:nvPr/>
          </p:nvSpPr>
          <p:spPr>
            <a:xfrm>
              <a:off x="142844" y="6215082"/>
              <a:ext cx="2286016" cy="50006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s-MX" sz="750" dirty="0" smtClean="0">
                  <a:solidFill>
                    <a:schemeClr val="tx1">
                      <a:tint val="75000"/>
                    </a:schemeClr>
                  </a:solidFill>
                  <a:latin typeface="Constantia" pitchFamily="18" charset="0"/>
                </a:rPr>
                <a:t>CENTRO DE INFORMACIÓN FISCAL</a:t>
              </a:r>
              <a:endParaRPr kumimoji="0" lang="es-MX" sz="750" b="0" i="0" u="none" strike="noStrike" kern="1200" cap="none" normalizeH="0" baseline="0" noProof="0" dirty="0" smtClean="0">
                <a:ln>
                  <a:noFill/>
                </a:ln>
                <a:solidFill>
                  <a:schemeClr val="tx1">
                    <a:tint val="75000"/>
                  </a:schemeClr>
                </a:solidFill>
                <a:effectLst/>
                <a:uLnTx/>
                <a:uFillTx/>
                <a:latin typeface="Constantia" pitchFamily="18" charset="0"/>
              </a:endParaRPr>
            </a:p>
          </p:txBody>
        </p:sp>
        <p:sp>
          <p:nvSpPr>
            <p:cNvPr id="7" name="2 Subtítulo"/>
            <p:cNvSpPr txBox="1">
              <a:spLocks/>
            </p:cNvSpPr>
            <p:nvPr/>
          </p:nvSpPr>
          <p:spPr>
            <a:xfrm>
              <a:off x="5000628" y="6000768"/>
              <a:ext cx="3929090" cy="500066"/>
            </a:xfrm>
            <a:prstGeom prst="rect">
              <a:avLst/>
            </a:prstGeom>
          </p:spPr>
          <p:txBody>
            <a:bodyPr vert="horz" lIns="91440" tIns="45720" rIns="91440" bIns="45720" rtlCol="0">
              <a:normAutofit fontScale="25000" lnSpcReduction="20000"/>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s-MX" sz="8000" spc="300" dirty="0" smtClean="0">
                  <a:solidFill>
                    <a:schemeClr val="tx1">
                      <a:tint val="75000"/>
                    </a:schemeClr>
                  </a:solidFill>
                  <a:latin typeface="Constantia" pitchFamily="18" charset="0"/>
                </a:rPr>
                <a:t>LEAL BENAVIDES &amp; </a:t>
              </a:r>
              <a:r>
                <a:rPr lang="es-MX" sz="8000" spc="300" dirty="0" err="1" smtClean="0">
                  <a:solidFill>
                    <a:schemeClr val="tx1">
                      <a:tint val="75000"/>
                    </a:schemeClr>
                  </a:solidFill>
                  <a:latin typeface="Constantia" pitchFamily="18" charset="0"/>
                </a:rPr>
                <a:t>CÍA</a:t>
              </a:r>
              <a:endParaRPr lang="es-MX" sz="8000" spc="300" dirty="0">
                <a:solidFill>
                  <a:schemeClr val="tx1">
                    <a:tint val="75000"/>
                  </a:schemeClr>
                </a:solidFill>
                <a:latin typeface="Constantia" pitchFamily="18" charset="0"/>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4400" b="0" i="0" u="none" strike="noStrike" kern="1200" cap="none" spc="300" normalizeH="0" baseline="0" noProof="0" dirty="0" smtClean="0">
                  <a:ln>
                    <a:noFill/>
                  </a:ln>
                  <a:solidFill>
                    <a:schemeClr val="tx1">
                      <a:tint val="75000"/>
                    </a:schemeClr>
                  </a:solidFill>
                  <a:effectLst/>
                  <a:uLnTx/>
                  <a:uFillTx/>
                  <a:latin typeface="Constantia" pitchFamily="18" charset="0"/>
                </a:rPr>
                <a:t>Consultores</a:t>
              </a:r>
              <a:r>
                <a:rPr kumimoji="0" lang="es-MX" sz="4400" b="0" i="0" u="none" strike="noStrike" kern="1200" cap="none" spc="300" normalizeH="0" noProof="0" dirty="0" smtClean="0">
                  <a:ln>
                    <a:noFill/>
                  </a:ln>
                  <a:solidFill>
                    <a:schemeClr val="tx1">
                      <a:tint val="75000"/>
                    </a:schemeClr>
                  </a:solidFill>
                  <a:effectLst/>
                  <a:uLnTx/>
                  <a:uFillTx/>
                  <a:latin typeface="Constantia" pitchFamily="18" charset="0"/>
                </a:rPr>
                <a:t> Fiscales | México</a:t>
              </a:r>
              <a:endParaRPr kumimoji="0" lang="es-MX" sz="4400" b="0" i="0" u="none" strike="noStrike" kern="1200" cap="none" spc="300" normalizeH="0" baseline="0" noProof="0" dirty="0" smtClean="0">
                <a:ln>
                  <a:noFill/>
                </a:ln>
                <a:solidFill>
                  <a:schemeClr val="tx1">
                    <a:tint val="75000"/>
                  </a:schemeClr>
                </a:solidFill>
                <a:effectLst/>
                <a:uLnTx/>
                <a:uFillTx/>
                <a:latin typeface="Constantia" pitchFamily="18" charset="0"/>
              </a:endParaRPr>
            </a:p>
          </p:txBody>
        </p:sp>
      </p:grpSp>
      <p:sp>
        <p:nvSpPr>
          <p:cNvPr id="12" name="11 Rectángulo"/>
          <p:cNvSpPr/>
          <p:nvPr/>
        </p:nvSpPr>
        <p:spPr>
          <a:xfrm>
            <a:off x="7429520" y="6286520"/>
            <a:ext cx="1285993" cy="369332"/>
          </a:xfrm>
          <a:prstGeom prst="rect">
            <a:avLst/>
          </a:prstGeom>
        </p:spPr>
        <p:txBody>
          <a:bodyPr wrap="none">
            <a:spAutoFit/>
          </a:bodyPr>
          <a:lstStyle/>
          <a:p>
            <a:r>
              <a:rPr lang="es-MX" dirty="0" smtClean="0">
                <a:solidFill>
                  <a:schemeClr val="tx1">
                    <a:lumMod val="50000"/>
                    <a:lumOff val="50000"/>
                  </a:schemeClr>
                </a:solidFill>
              </a:rPr>
              <a:t>Mayo, </a:t>
            </a:r>
            <a:r>
              <a:rPr lang="es-MX" dirty="0" smtClean="0">
                <a:solidFill>
                  <a:schemeClr val="tx1">
                    <a:lumMod val="50000"/>
                    <a:lumOff val="50000"/>
                  </a:schemeClr>
                </a:solidFill>
              </a:rPr>
              <a:t>2011</a:t>
            </a:r>
            <a:endParaRPr lang="es-MX"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0"/>
            <a:ext cx="7772400" cy="1470025"/>
          </a:xfrm>
        </p:spPr>
        <p:txBody>
          <a:bodyPr>
            <a:normAutofit/>
          </a:bodyPr>
          <a:lstStyle/>
          <a:p>
            <a:r>
              <a:rPr lang="es-MX" sz="2400" dirty="0" smtClean="0">
                <a:latin typeface="Constantia" pitchFamily="18" charset="0"/>
              </a:rPr>
              <a:t>DATOS DE CONTACTO</a:t>
            </a:r>
            <a:endParaRPr lang="es-MX" sz="2400" dirty="0">
              <a:latin typeface="Constantia" pitchFamily="18" charset="0"/>
            </a:endParaRPr>
          </a:p>
        </p:txBody>
      </p:sp>
      <p:sp>
        <p:nvSpPr>
          <p:cNvPr id="5" name="2 Subtítulo"/>
          <p:cNvSpPr txBox="1">
            <a:spLocks/>
          </p:cNvSpPr>
          <p:nvPr/>
        </p:nvSpPr>
        <p:spPr>
          <a:xfrm>
            <a:off x="1357290" y="4143380"/>
            <a:ext cx="6400800" cy="92391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3200" b="0" i="0" u="none" strike="noStrike" kern="1200" cap="none" spc="0" normalizeH="0" baseline="0" noProof="0" dirty="0" smtClean="0">
                <a:ln>
                  <a:noFill/>
                </a:ln>
                <a:solidFill>
                  <a:schemeClr val="accent6">
                    <a:lumMod val="50000"/>
                  </a:schemeClr>
                </a:solidFill>
                <a:effectLst/>
                <a:uLnTx/>
                <a:uFillTx/>
                <a:latin typeface="Constantia" pitchFamily="18" charset="0"/>
                <a:ea typeface="+mn-ea"/>
                <a:cs typeface="+mn-cs"/>
              </a:rPr>
              <a:t>GUSTAVO LEAL CUEVA</a:t>
            </a:r>
            <a:endParaRPr kumimoji="0" lang="es-MX"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pSp>
        <p:nvGrpSpPr>
          <p:cNvPr id="6" name="5 Grupo"/>
          <p:cNvGrpSpPr/>
          <p:nvPr/>
        </p:nvGrpSpPr>
        <p:grpSpPr>
          <a:xfrm>
            <a:off x="142844" y="5072074"/>
            <a:ext cx="8786874" cy="857256"/>
            <a:chOff x="142844" y="5857892"/>
            <a:chExt cx="8786874" cy="857256"/>
          </a:xfrm>
        </p:grpSpPr>
        <p:sp>
          <p:nvSpPr>
            <p:cNvPr id="7" name="2 Subtítulo"/>
            <p:cNvSpPr txBox="1">
              <a:spLocks/>
            </p:cNvSpPr>
            <p:nvPr/>
          </p:nvSpPr>
          <p:spPr>
            <a:xfrm>
              <a:off x="142844" y="5857892"/>
              <a:ext cx="2286016" cy="50006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s-MX" sz="2400" spc="300" dirty="0" err="1" smtClean="0">
                  <a:solidFill>
                    <a:schemeClr val="tx1">
                      <a:tint val="75000"/>
                    </a:schemeClr>
                  </a:solidFill>
                  <a:latin typeface="Constantia" pitchFamily="18" charset="0"/>
                </a:rPr>
                <a:t>FISCALIA</a:t>
              </a:r>
              <a:endParaRPr kumimoji="0" lang="es-MX" sz="2400" b="0" i="0" u="none" strike="noStrike" kern="1200" cap="none" spc="300" normalizeH="0" baseline="0" noProof="0" dirty="0" smtClean="0">
                <a:ln>
                  <a:noFill/>
                </a:ln>
                <a:solidFill>
                  <a:schemeClr val="tx1">
                    <a:tint val="75000"/>
                  </a:schemeClr>
                </a:solidFill>
                <a:effectLst/>
                <a:uLnTx/>
                <a:uFillTx/>
                <a:latin typeface="Constantia" pitchFamily="18" charset="0"/>
              </a:endParaRPr>
            </a:p>
          </p:txBody>
        </p:sp>
        <p:sp>
          <p:nvSpPr>
            <p:cNvPr id="8" name="2 Subtítulo"/>
            <p:cNvSpPr txBox="1">
              <a:spLocks/>
            </p:cNvSpPr>
            <p:nvPr/>
          </p:nvSpPr>
          <p:spPr>
            <a:xfrm>
              <a:off x="142844" y="6215082"/>
              <a:ext cx="2286016" cy="50006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s-MX" sz="750" dirty="0" smtClean="0">
                  <a:solidFill>
                    <a:schemeClr val="tx1">
                      <a:tint val="75000"/>
                    </a:schemeClr>
                  </a:solidFill>
                  <a:latin typeface="Constantia" pitchFamily="18" charset="0"/>
                </a:rPr>
                <a:t>CENTRO DE INFORMACIÓN FISCAL</a:t>
              </a:r>
              <a:endParaRPr kumimoji="0" lang="es-MX" sz="750" b="0" i="0" u="none" strike="noStrike" kern="1200" cap="none" normalizeH="0" baseline="0" noProof="0" dirty="0" smtClean="0">
                <a:ln>
                  <a:noFill/>
                </a:ln>
                <a:solidFill>
                  <a:schemeClr val="tx1">
                    <a:tint val="75000"/>
                  </a:schemeClr>
                </a:solidFill>
                <a:effectLst/>
                <a:uLnTx/>
                <a:uFillTx/>
                <a:latin typeface="Constantia" pitchFamily="18" charset="0"/>
              </a:endParaRPr>
            </a:p>
          </p:txBody>
        </p:sp>
        <p:sp>
          <p:nvSpPr>
            <p:cNvPr id="9" name="2 Subtítulo"/>
            <p:cNvSpPr txBox="1">
              <a:spLocks/>
            </p:cNvSpPr>
            <p:nvPr/>
          </p:nvSpPr>
          <p:spPr>
            <a:xfrm>
              <a:off x="5000628" y="6000768"/>
              <a:ext cx="3929090" cy="500066"/>
            </a:xfrm>
            <a:prstGeom prst="rect">
              <a:avLst/>
            </a:prstGeom>
          </p:spPr>
          <p:txBody>
            <a:bodyPr vert="horz" lIns="91440" tIns="45720" rIns="91440" bIns="45720" rtlCol="0">
              <a:normAutofit fontScale="25000" lnSpcReduction="20000"/>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s-MX" sz="8000" spc="300" dirty="0" smtClean="0">
                  <a:solidFill>
                    <a:schemeClr val="tx1">
                      <a:tint val="75000"/>
                    </a:schemeClr>
                  </a:solidFill>
                  <a:latin typeface="Constantia" pitchFamily="18" charset="0"/>
                </a:rPr>
                <a:t>LEAL BENAVIDES &amp; </a:t>
              </a:r>
              <a:r>
                <a:rPr lang="es-MX" sz="8000" spc="300" dirty="0" err="1" smtClean="0">
                  <a:solidFill>
                    <a:schemeClr val="tx1">
                      <a:tint val="75000"/>
                    </a:schemeClr>
                  </a:solidFill>
                  <a:latin typeface="Constantia" pitchFamily="18" charset="0"/>
                </a:rPr>
                <a:t>CÍA</a:t>
              </a:r>
              <a:endParaRPr lang="es-MX" sz="8000" spc="300" dirty="0">
                <a:solidFill>
                  <a:schemeClr val="tx1">
                    <a:tint val="75000"/>
                  </a:schemeClr>
                </a:solidFill>
                <a:latin typeface="Constantia" pitchFamily="18" charset="0"/>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4400" b="0" i="0" u="none" strike="noStrike" kern="1200" cap="none" spc="300" normalizeH="0" baseline="0" noProof="0" dirty="0" smtClean="0">
                  <a:ln>
                    <a:noFill/>
                  </a:ln>
                  <a:solidFill>
                    <a:schemeClr val="tx1">
                      <a:tint val="75000"/>
                    </a:schemeClr>
                  </a:solidFill>
                  <a:effectLst/>
                  <a:uLnTx/>
                  <a:uFillTx/>
                  <a:latin typeface="Constantia" pitchFamily="18" charset="0"/>
                </a:rPr>
                <a:t>Consultores</a:t>
              </a:r>
              <a:r>
                <a:rPr kumimoji="0" lang="es-MX" sz="4400" b="0" i="0" u="none" strike="noStrike" kern="1200" cap="none" spc="300" normalizeH="0" noProof="0" dirty="0" smtClean="0">
                  <a:ln>
                    <a:noFill/>
                  </a:ln>
                  <a:solidFill>
                    <a:schemeClr val="tx1">
                      <a:tint val="75000"/>
                    </a:schemeClr>
                  </a:solidFill>
                  <a:effectLst/>
                  <a:uLnTx/>
                  <a:uFillTx/>
                  <a:latin typeface="Constantia" pitchFamily="18" charset="0"/>
                </a:rPr>
                <a:t> Fiscales | México</a:t>
              </a:r>
              <a:endParaRPr kumimoji="0" lang="es-MX" sz="4400" b="0" i="0" u="none" strike="noStrike" kern="1200" cap="none" spc="300" normalizeH="0" baseline="0" noProof="0" dirty="0" smtClean="0">
                <a:ln>
                  <a:noFill/>
                </a:ln>
                <a:solidFill>
                  <a:schemeClr val="tx1">
                    <a:tint val="75000"/>
                  </a:schemeClr>
                </a:solidFill>
                <a:effectLst/>
                <a:uLnTx/>
                <a:uFillTx/>
                <a:latin typeface="Constantia" pitchFamily="18" charset="0"/>
              </a:endParaRPr>
            </a:p>
          </p:txBody>
        </p:sp>
      </p:grpSp>
      <p:sp>
        <p:nvSpPr>
          <p:cNvPr id="10" name="2 Subtítulo"/>
          <p:cNvSpPr txBox="1">
            <a:spLocks/>
          </p:cNvSpPr>
          <p:nvPr/>
        </p:nvSpPr>
        <p:spPr>
          <a:xfrm>
            <a:off x="142844" y="5786454"/>
            <a:ext cx="2286016" cy="50006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s-MX" noProof="0" dirty="0" smtClean="0">
                <a:solidFill>
                  <a:schemeClr val="tx1">
                    <a:tint val="75000"/>
                  </a:schemeClr>
                </a:solidFill>
                <a:latin typeface="Constantia" pitchFamily="18" charset="0"/>
              </a:rPr>
              <a:t>www.fiscalia.com</a:t>
            </a:r>
            <a:endParaRPr kumimoji="0" lang="es-MX" b="0" i="0" u="none" strike="noStrike" kern="1200" cap="none" normalizeH="0" baseline="0" noProof="0" dirty="0" smtClean="0">
              <a:ln>
                <a:noFill/>
              </a:ln>
              <a:solidFill>
                <a:schemeClr val="tx1">
                  <a:tint val="75000"/>
                </a:schemeClr>
              </a:solidFill>
              <a:effectLst/>
              <a:uLnTx/>
              <a:uFillTx/>
              <a:latin typeface="Constantia" pitchFamily="18" charset="0"/>
            </a:endParaRPr>
          </a:p>
        </p:txBody>
      </p:sp>
      <p:sp>
        <p:nvSpPr>
          <p:cNvPr id="11" name="2 Subtítulo"/>
          <p:cNvSpPr txBox="1">
            <a:spLocks/>
          </p:cNvSpPr>
          <p:nvPr/>
        </p:nvSpPr>
        <p:spPr>
          <a:xfrm>
            <a:off x="5929322" y="5786454"/>
            <a:ext cx="2643206" cy="50006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s-MX" dirty="0" smtClean="0">
                <a:solidFill>
                  <a:schemeClr val="tx1">
                    <a:tint val="75000"/>
                  </a:schemeClr>
                </a:solidFill>
                <a:latin typeface="Constantia" pitchFamily="18" charset="0"/>
              </a:rPr>
              <a:t>www.lealbenavides.com</a:t>
            </a:r>
            <a:endParaRPr kumimoji="0" lang="es-MX" b="0" i="0" u="none" strike="noStrike" kern="1200" cap="none" normalizeH="0" baseline="0" noProof="0" dirty="0" smtClean="0">
              <a:ln>
                <a:noFill/>
              </a:ln>
              <a:solidFill>
                <a:schemeClr val="tx1">
                  <a:tint val="75000"/>
                </a:schemeClr>
              </a:solidFill>
              <a:effectLst/>
              <a:uLnTx/>
              <a:uFillTx/>
              <a:latin typeface="Constantia" pitchFamily="18" charset="0"/>
            </a:endParaRPr>
          </a:p>
        </p:txBody>
      </p:sp>
      <p:sp>
        <p:nvSpPr>
          <p:cNvPr id="12" name="2 Subtítulo"/>
          <p:cNvSpPr txBox="1">
            <a:spLocks/>
          </p:cNvSpPr>
          <p:nvPr/>
        </p:nvSpPr>
        <p:spPr>
          <a:xfrm>
            <a:off x="3214678" y="4572008"/>
            <a:ext cx="2643206" cy="50006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s-MX" dirty="0" smtClean="0">
                <a:solidFill>
                  <a:schemeClr val="tx1">
                    <a:tint val="75000"/>
                  </a:schemeClr>
                </a:solidFill>
                <a:latin typeface="Constantia" pitchFamily="18" charset="0"/>
              </a:rPr>
              <a:t>glealc@fiscalia.com</a:t>
            </a:r>
            <a:endParaRPr kumimoji="0" lang="es-MX" b="0" i="0" u="none" strike="noStrike" kern="1200" cap="none" normalizeH="0" baseline="0" noProof="0" dirty="0" smtClean="0">
              <a:ln>
                <a:noFill/>
              </a:ln>
              <a:solidFill>
                <a:schemeClr val="tx1">
                  <a:tint val="75000"/>
                </a:schemeClr>
              </a:solidFill>
              <a:effectLst/>
              <a:uLnTx/>
              <a:uFillTx/>
              <a:latin typeface="Constant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
            </a:r>
            <a:br>
              <a:rPr lang="es-MX" dirty="0" smtClean="0"/>
            </a:br>
            <a:r>
              <a:rPr lang="es-MX" dirty="0" err="1" smtClean="0">
                <a:solidFill>
                  <a:schemeClr val="tx1">
                    <a:lumMod val="50000"/>
                    <a:lumOff val="50000"/>
                  </a:schemeClr>
                </a:solidFill>
                <a:latin typeface="Wingdings" pitchFamily="2" charset="2"/>
              </a:rPr>
              <a:t>î</a:t>
            </a:r>
            <a:r>
              <a:rPr lang="es-MX" dirty="0" err="1" smtClean="0"/>
              <a:t>Antecedentes</a:t>
            </a:r>
            <a:endParaRPr lang="es-MX" dirty="0"/>
          </a:p>
        </p:txBody>
      </p:sp>
      <p:sp>
        <p:nvSpPr>
          <p:cNvPr id="5" name="4 Marcador de contenido"/>
          <p:cNvSpPr>
            <a:spLocks noGrp="1"/>
          </p:cNvSpPr>
          <p:nvPr>
            <p:ph idx="1"/>
          </p:nvPr>
        </p:nvSpPr>
        <p:spPr/>
        <p:txBody>
          <a:bodyPr>
            <a:normAutofit/>
          </a:bodyPr>
          <a:lstStyle/>
          <a:p>
            <a:r>
              <a:rPr lang="es-MX" sz="1600" dirty="0" smtClean="0"/>
              <a:t>Propuesto por primera vez en Europa en 1919 por el alemán Carl </a:t>
            </a:r>
            <a:r>
              <a:rPr lang="es-MX" sz="1600" dirty="0" err="1" smtClean="0"/>
              <a:t>Friedrich</a:t>
            </a:r>
            <a:r>
              <a:rPr lang="es-MX" sz="1600" dirty="0" smtClean="0"/>
              <a:t> Von Siemens.</a:t>
            </a:r>
          </a:p>
          <a:p>
            <a:endParaRPr lang="es-MX" sz="1600" dirty="0" smtClean="0"/>
          </a:p>
          <a:p>
            <a:r>
              <a:rPr lang="es-MX" sz="1600" dirty="0" smtClean="0"/>
              <a:t>La primera versión de éste impuesto se aplicó en Francia en 1954, pero fue hasta 1968 cuando la cobertura del impuesto se extendió a todas las etapas productivas, más tarde le siguieron todos los países miembros de la Comunidad Económica Europea, así como otros países de Europa.</a:t>
            </a:r>
          </a:p>
          <a:p>
            <a:endParaRPr lang="es-MX" sz="1600" dirty="0" smtClean="0"/>
          </a:p>
          <a:p>
            <a:r>
              <a:rPr lang="es-MX" sz="1600" dirty="0" smtClean="0"/>
              <a:t>El primer país latinoamericano en establecer el IVA fue en Brasil en 1967, le siguieron Uruguay, Ecuador, Bolivia, Perú, Argentina y en 1977, se crea en México un anteproyecto de Ley de IVA, que por diversas razones, no logró ponerse en vigencia. Sin embargo, esto sirvió de base para la elaboración del proyecto que conduciría a la Ley del IVA, aprobada por el Congreso en el mes de Diciembre de 1978, con vigencia del 1° de enero de 1980, ya que se dio un año de gracia para que los contribuyentes conocieran su manejo.</a:t>
            </a:r>
          </a:p>
          <a:p>
            <a:endParaRPr lang="es-MX" sz="1600" dirty="0" smtClean="0"/>
          </a:p>
          <a:p>
            <a:r>
              <a:rPr lang="es-MX" sz="1600" dirty="0" smtClean="0"/>
              <a:t>El IVA se crea en México para sustituir el Impuesto Sobre Ingresos Mercantiles (</a:t>
            </a:r>
            <a:r>
              <a:rPr lang="es-MX" sz="1600" dirty="0" err="1" smtClean="0"/>
              <a:t>ISIM</a:t>
            </a:r>
            <a:r>
              <a:rPr lang="es-MX" sz="1600" dirty="0" smtClean="0"/>
              <a:t>), cuya recaudación, al igual que el </a:t>
            </a:r>
            <a:r>
              <a:rPr lang="es-MX" sz="1600" dirty="0" err="1" smtClean="0"/>
              <a:t>ISIM</a:t>
            </a:r>
            <a:r>
              <a:rPr lang="es-MX" sz="1600" dirty="0" smtClean="0"/>
              <a:t>, está destinada a cubrir gastos públicos de la federación.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
            </a:r>
            <a:br>
              <a:rPr lang="es-MX" dirty="0" smtClean="0"/>
            </a:br>
            <a:r>
              <a:rPr lang="es-MX" dirty="0" err="1">
                <a:solidFill>
                  <a:schemeClr val="tx1">
                    <a:lumMod val="50000"/>
                    <a:lumOff val="50000"/>
                  </a:schemeClr>
                </a:solidFill>
                <a:latin typeface="Wingdings" pitchFamily="2" charset="2"/>
              </a:rPr>
              <a:t>î</a:t>
            </a:r>
            <a:r>
              <a:rPr lang="es-MX" dirty="0" err="1" smtClean="0"/>
              <a:t>Características</a:t>
            </a:r>
            <a:r>
              <a:rPr lang="es-MX" dirty="0" smtClean="0"/>
              <a:t> </a:t>
            </a:r>
            <a:endParaRPr lang="es-MX" dirty="0"/>
          </a:p>
        </p:txBody>
      </p:sp>
      <p:sp>
        <p:nvSpPr>
          <p:cNvPr id="3" name="2 Marcador de contenido"/>
          <p:cNvSpPr>
            <a:spLocks noGrp="1"/>
          </p:cNvSpPr>
          <p:nvPr>
            <p:ph idx="1"/>
          </p:nvPr>
        </p:nvSpPr>
        <p:spPr/>
        <p:txBody>
          <a:bodyPr>
            <a:normAutofit fontScale="92500" lnSpcReduction="20000"/>
          </a:bodyPr>
          <a:lstStyle/>
          <a:p>
            <a:r>
              <a:rPr lang="es-MX" dirty="0" smtClean="0"/>
              <a:t>Impuesto indirecto (sujeto económico y sujeto jurídico)</a:t>
            </a:r>
          </a:p>
          <a:p>
            <a:r>
              <a:rPr lang="es-MX" dirty="0" smtClean="0"/>
              <a:t>Impuesto al consumo</a:t>
            </a:r>
          </a:p>
          <a:p>
            <a:r>
              <a:rPr lang="es-MX" dirty="0" smtClean="0"/>
              <a:t>Instrumento recaudador eficiente</a:t>
            </a:r>
          </a:p>
          <a:p>
            <a:r>
              <a:rPr lang="es-MX" dirty="0" smtClean="0"/>
              <a:t>Reduce la evasión</a:t>
            </a:r>
          </a:p>
          <a:p>
            <a:r>
              <a:rPr lang="es-MX" dirty="0" smtClean="0"/>
              <a:t>Aplicación </a:t>
            </a:r>
            <a:r>
              <a:rPr lang="es-MX" dirty="0" err="1" smtClean="0"/>
              <a:t>intraterritorial</a:t>
            </a:r>
            <a:r>
              <a:rPr lang="es-MX" dirty="0" smtClean="0"/>
              <a:t>, exportaciones gravadas a la tasa 0%</a:t>
            </a:r>
          </a:p>
          <a:p>
            <a:r>
              <a:rPr lang="es-MX" dirty="0" smtClean="0"/>
              <a:t>En teoría es neutro, pero en la práctica incide en los patrones de consumo y es inflacionario</a:t>
            </a:r>
          </a:p>
          <a:p>
            <a:r>
              <a:rPr lang="es-MX" dirty="0" smtClean="0"/>
              <a:t>Es regresivo</a:t>
            </a:r>
          </a:p>
          <a:p>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tx1">
                    <a:lumMod val="50000"/>
                    <a:lumOff val="50000"/>
                  </a:schemeClr>
                </a:solidFill>
                <a:latin typeface="Wingdings" pitchFamily="2" charset="2"/>
              </a:rPr>
              <a:t/>
            </a:r>
            <a:br>
              <a:rPr lang="es-MX" dirty="0" smtClean="0">
                <a:solidFill>
                  <a:schemeClr val="tx1">
                    <a:lumMod val="50000"/>
                    <a:lumOff val="50000"/>
                  </a:schemeClr>
                </a:solidFill>
                <a:latin typeface="Wingdings" pitchFamily="2" charset="2"/>
              </a:rPr>
            </a:br>
            <a:r>
              <a:rPr lang="es-MX" dirty="0" err="1" smtClean="0">
                <a:solidFill>
                  <a:schemeClr val="tx1">
                    <a:lumMod val="50000"/>
                    <a:lumOff val="50000"/>
                  </a:schemeClr>
                </a:solidFill>
                <a:latin typeface="Wingdings" pitchFamily="2" charset="2"/>
              </a:rPr>
              <a:t>î</a:t>
            </a:r>
            <a:r>
              <a:rPr lang="es-MX" dirty="0" err="1" smtClean="0"/>
              <a:t>Mecánica</a:t>
            </a:r>
            <a:r>
              <a:rPr lang="es-MX" dirty="0" smtClean="0"/>
              <a:t> jurídica</a:t>
            </a:r>
            <a:endParaRPr lang="es-MX" dirty="0"/>
          </a:p>
        </p:txBody>
      </p:sp>
      <p:sp>
        <p:nvSpPr>
          <p:cNvPr id="4" name="AutoShape 5"/>
          <p:cNvSpPr>
            <a:spLocks noChangeArrowheads="1"/>
          </p:cNvSpPr>
          <p:nvPr/>
        </p:nvSpPr>
        <p:spPr bwMode="auto">
          <a:xfrm>
            <a:off x="4572000" y="2576513"/>
            <a:ext cx="609600" cy="457200"/>
          </a:xfrm>
          <a:prstGeom prst="rightArrow">
            <a:avLst>
              <a:gd name="adj1" fmla="val 47917"/>
              <a:gd name="adj2" fmla="val 50691"/>
            </a:avLst>
          </a:prstGeom>
          <a:solidFill>
            <a:srgbClr val="FFFF00"/>
          </a:solidFill>
          <a:ln w="9525">
            <a:solidFill>
              <a:schemeClr val="tx1"/>
            </a:solidFill>
            <a:miter lim="800000"/>
            <a:headEnd/>
            <a:tailEnd/>
          </a:ln>
        </p:spPr>
        <p:txBody>
          <a:bodyPr wrap="none" anchor="ctr"/>
          <a:lstStyle/>
          <a:p>
            <a:endParaRPr lang="es-MX" sz="2400">
              <a:latin typeface="+mj-lt"/>
            </a:endParaRPr>
          </a:p>
        </p:txBody>
      </p:sp>
      <p:sp>
        <p:nvSpPr>
          <p:cNvPr id="5" name="Text Box 6"/>
          <p:cNvSpPr txBox="1">
            <a:spLocks noChangeArrowheads="1"/>
          </p:cNvSpPr>
          <p:nvPr/>
        </p:nvSpPr>
        <p:spPr bwMode="auto">
          <a:xfrm>
            <a:off x="3810000" y="2805113"/>
            <a:ext cx="503238" cy="238783"/>
          </a:xfrm>
          <a:prstGeom prst="rect">
            <a:avLst/>
          </a:prstGeom>
          <a:noFill/>
          <a:ln w="9525">
            <a:noFill/>
            <a:miter lim="800000"/>
            <a:headEnd/>
            <a:tailEnd/>
          </a:ln>
        </p:spPr>
        <p:txBody>
          <a:bodyPr>
            <a:spAutoFit/>
          </a:bodyPr>
          <a:lstStyle/>
          <a:p>
            <a:pPr>
              <a:lnSpc>
                <a:spcPct val="50000"/>
              </a:lnSpc>
            </a:pPr>
            <a:r>
              <a:rPr lang="es-MX" sz="2400" baseline="-25000" dirty="0">
                <a:latin typeface="+mj-lt"/>
              </a:rPr>
              <a:t>$</a:t>
            </a:r>
            <a:r>
              <a:rPr lang="es-MX" sz="2400" baseline="-25000" dirty="0" smtClean="0">
                <a:latin typeface="+mj-lt"/>
              </a:rPr>
              <a:t>48</a:t>
            </a:r>
            <a:endParaRPr lang="es-ES" sz="2400" baseline="-25000" dirty="0">
              <a:latin typeface="+mj-lt"/>
            </a:endParaRPr>
          </a:p>
        </p:txBody>
      </p:sp>
      <p:sp>
        <p:nvSpPr>
          <p:cNvPr id="6" name="Text Box 7"/>
          <p:cNvSpPr txBox="1">
            <a:spLocks noChangeArrowheads="1"/>
          </p:cNvSpPr>
          <p:nvPr/>
        </p:nvSpPr>
        <p:spPr bwMode="auto">
          <a:xfrm>
            <a:off x="3733800" y="2424113"/>
            <a:ext cx="601447" cy="238783"/>
          </a:xfrm>
          <a:prstGeom prst="rect">
            <a:avLst/>
          </a:prstGeom>
          <a:noFill/>
          <a:ln w="9525">
            <a:noFill/>
            <a:miter lim="800000"/>
            <a:headEnd/>
            <a:tailEnd/>
          </a:ln>
        </p:spPr>
        <p:txBody>
          <a:bodyPr wrap="none">
            <a:spAutoFit/>
          </a:bodyPr>
          <a:lstStyle/>
          <a:p>
            <a:pPr>
              <a:lnSpc>
                <a:spcPct val="50000"/>
              </a:lnSpc>
            </a:pPr>
            <a:r>
              <a:rPr lang="es-MX" sz="2400" baseline="-25000">
                <a:latin typeface="+mj-lt"/>
              </a:rPr>
              <a:t>$300</a:t>
            </a:r>
            <a:endParaRPr lang="es-ES" sz="2400" baseline="-25000">
              <a:latin typeface="+mj-lt"/>
            </a:endParaRPr>
          </a:p>
        </p:txBody>
      </p:sp>
      <p:sp>
        <p:nvSpPr>
          <p:cNvPr id="7" name="Text Box 8"/>
          <p:cNvSpPr txBox="1">
            <a:spLocks noChangeArrowheads="1"/>
          </p:cNvSpPr>
          <p:nvPr/>
        </p:nvSpPr>
        <p:spPr bwMode="auto">
          <a:xfrm>
            <a:off x="6859227" y="2652713"/>
            <a:ext cx="601447" cy="238783"/>
          </a:xfrm>
          <a:prstGeom prst="rect">
            <a:avLst/>
          </a:prstGeom>
          <a:noFill/>
          <a:ln w="9525">
            <a:noFill/>
            <a:miter lim="800000"/>
            <a:headEnd/>
            <a:tailEnd/>
          </a:ln>
        </p:spPr>
        <p:txBody>
          <a:bodyPr wrap="none">
            <a:spAutoFit/>
          </a:bodyPr>
          <a:lstStyle/>
          <a:p>
            <a:pPr>
              <a:lnSpc>
                <a:spcPct val="50000"/>
              </a:lnSpc>
            </a:pPr>
            <a:r>
              <a:rPr lang="es-MX" sz="2400" baseline="-25000" dirty="0">
                <a:latin typeface="+mj-lt"/>
              </a:rPr>
              <a:t>$</a:t>
            </a:r>
            <a:r>
              <a:rPr lang="es-MX" sz="2400" baseline="-25000" dirty="0" smtClean="0">
                <a:latin typeface="+mj-lt"/>
              </a:rPr>
              <a:t>348</a:t>
            </a:r>
            <a:endParaRPr lang="es-ES" sz="2400" baseline="-25000" dirty="0">
              <a:latin typeface="+mj-lt"/>
            </a:endParaRPr>
          </a:p>
        </p:txBody>
      </p:sp>
      <p:sp>
        <p:nvSpPr>
          <p:cNvPr id="8" name="Text Box 9"/>
          <p:cNvSpPr txBox="1">
            <a:spLocks noChangeArrowheads="1"/>
          </p:cNvSpPr>
          <p:nvPr/>
        </p:nvSpPr>
        <p:spPr bwMode="auto">
          <a:xfrm>
            <a:off x="2438400" y="1676400"/>
            <a:ext cx="1782763" cy="238783"/>
          </a:xfrm>
          <a:prstGeom prst="rect">
            <a:avLst/>
          </a:prstGeom>
          <a:noFill/>
          <a:ln w="9525">
            <a:noFill/>
            <a:miter lim="800000"/>
            <a:headEnd/>
            <a:tailEnd/>
          </a:ln>
        </p:spPr>
        <p:txBody>
          <a:bodyPr>
            <a:spAutoFit/>
          </a:bodyPr>
          <a:lstStyle/>
          <a:p>
            <a:pPr>
              <a:lnSpc>
                <a:spcPct val="50000"/>
              </a:lnSpc>
            </a:pPr>
            <a:r>
              <a:rPr lang="es-MX" sz="2400" baseline="-25000" dirty="0">
                <a:latin typeface="+mj-lt"/>
              </a:rPr>
              <a:t>SUJETO JURÍDICO</a:t>
            </a:r>
            <a:endParaRPr lang="es-ES" sz="2400" baseline="-25000" dirty="0">
              <a:latin typeface="+mj-lt"/>
            </a:endParaRPr>
          </a:p>
        </p:txBody>
      </p:sp>
      <p:sp>
        <p:nvSpPr>
          <p:cNvPr id="9" name="Text Box 10"/>
          <p:cNvSpPr txBox="1">
            <a:spLocks noChangeArrowheads="1"/>
          </p:cNvSpPr>
          <p:nvPr/>
        </p:nvSpPr>
        <p:spPr bwMode="auto">
          <a:xfrm>
            <a:off x="5410200" y="1676400"/>
            <a:ext cx="2286000" cy="238783"/>
          </a:xfrm>
          <a:prstGeom prst="rect">
            <a:avLst/>
          </a:prstGeom>
          <a:noFill/>
          <a:ln w="9525">
            <a:noFill/>
            <a:miter lim="800000"/>
            <a:headEnd/>
            <a:tailEnd/>
          </a:ln>
        </p:spPr>
        <p:txBody>
          <a:bodyPr>
            <a:spAutoFit/>
          </a:bodyPr>
          <a:lstStyle/>
          <a:p>
            <a:pPr>
              <a:lnSpc>
                <a:spcPct val="50000"/>
              </a:lnSpc>
            </a:pPr>
            <a:r>
              <a:rPr lang="es-MX" sz="2400" baseline="-25000">
                <a:latin typeface="+mj-lt"/>
              </a:rPr>
              <a:t>SUJETO ECONÓMICO</a:t>
            </a:r>
            <a:endParaRPr lang="es-ES" sz="2400" baseline="-25000">
              <a:latin typeface="+mj-lt"/>
            </a:endParaRPr>
          </a:p>
        </p:txBody>
      </p:sp>
      <p:sp>
        <p:nvSpPr>
          <p:cNvPr id="10" name="Text Box 11"/>
          <p:cNvSpPr txBox="1">
            <a:spLocks noChangeArrowheads="1"/>
          </p:cNvSpPr>
          <p:nvPr/>
        </p:nvSpPr>
        <p:spPr bwMode="auto">
          <a:xfrm>
            <a:off x="685800" y="2424113"/>
            <a:ext cx="2163763" cy="492571"/>
          </a:xfrm>
          <a:prstGeom prst="rect">
            <a:avLst/>
          </a:prstGeom>
          <a:noFill/>
          <a:ln w="9525">
            <a:noFill/>
            <a:miter lim="800000"/>
            <a:headEnd/>
            <a:tailEnd/>
          </a:ln>
        </p:spPr>
        <p:txBody>
          <a:bodyPr>
            <a:spAutoFit/>
          </a:bodyPr>
          <a:lstStyle/>
          <a:p>
            <a:pPr algn="ctr">
              <a:lnSpc>
                <a:spcPct val="70000"/>
              </a:lnSpc>
            </a:pPr>
            <a:r>
              <a:rPr lang="es-MX" sz="1800" b="1" dirty="0">
                <a:latin typeface="+mj-lt"/>
              </a:rPr>
              <a:t>IMPUESTO INDIRECTO</a:t>
            </a:r>
            <a:endParaRPr lang="es-ES" sz="1800" b="1" dirty="0">
              <a:latin typeface="+mj-lt"/>
            </a:endParaRPr>
          </a:p>
        </p:txBody>
      </p:sp>
      <p:sp>
        <p:nvSpPr>
          <p:cNvPr id="11" name="AutoShape 14"/>
          <p:cNvSpPr>
            <a:spLocks noChangeArrowheads="1"/>
          </p:cNvSpPr>
          <p:nvPr/>
        </p:nvSpPr>
        <p:spPr bwMode="auto">
          <a:xfrm flipH="1">
            <a:off x="4572000" y="4662488"/>
            <a:ext cx="609600" cy="457200"/>
          </a:xfrm>
          <a:prstGeom prst="rightArrow">
            <a:avLst>
              <a:gd name="adj1" fmla="val 47917"/>
              <a:gd name="adj2" fmla="val 50691"/>
            </a:avLst>
          </a:prstGeom>
          <a:solidFill>
            <a:srgbClr val="FFFF00"/>
          </a:solidFill>
          <a:ln w="9525">
            <a:solidFill>
              <a:schemeClr val="tx1"/>
            </a:solidFill>
            <a:miter lim="800000"/>
            <a:headEnd/>
            <a:tailEnd/>
          </a:ln>
        </p:spPr>
        <p:txBody>
          <a:bodyPr wrap="none" anchor="ctr"/>
          <a:lstStyle/>
          <a:p>
            <a:endParaRPr lang="es-MX" sz="2400">
              <a:latin typeface="+mj-lt"/>
            </a:endParaRPr>
          </a:p>
        </p:txBody>
      </p:sp>
      <p:sp>
        <p:nvSpPr>
          <p:cNvPr id="12" name="Text Box 15"/>
          <p:cNvSpPr txBox="1">
            <a:spLocks noChangeArrowheads="1"/>
          </p:cNvSpPr>
          <p:nvPr/>
        </p:nvSpPr>
        <p:spPr bwMode="auto">
          <a:xfrm>
            <a:off x="3810000" y="4891088"/>
            <a:ext cx="503238" cy="238783"/>
          </a:xfrm>
          <a:prstGeom prst="rect">
            <a:avLst/>
          </a:prstGeom>
          <a:noFill/>
          <a:ln w="9525">
            <a:noFill/>
            <a:miter lim="800000"/>
            <a:headEnd/>
            <a:tailEnd/>
          </a:ln>
        </p:spPr>
        <p:txBody>
          <a:bodyPr>
            <a:spAutoFit/>
          </a:bodyPr>
          <a:lstStyle/>
          <a:p>
            <a:pPr>
              <a:lnSpc>
                <a:spcPct val="50000"/>
              </a:lnSpc>
            </a:pPr>
            <a:r>
              <a:rPr lang="es-MX" sz="2400" baseline="-25000" dirty="0">
                <a:latin typeface="+mj-lt"/>
              </a:rPr>
              <a:t>$</a:t>
            </a:r>
            <a:r>
              <a:rPr lang="es-MX" sz="2400" baseline="-25000" dirty="0" smtClean="0">
                <a:latin typeface="+mj-lt"/>
              </a:rPr>
              <a:t>48</a:t>
            </a:r>
            <a:endParaRPr lang="es-ES" sz="2400" baseline="-25000" dirty="0">
              <a:latin typeface="+mj-lt"/>
            </a:endParaRPr>
          </a:p>
        </p:txBody>
      </p:sp>
      <p:sp>
        <p:nvSpPr>
          <p:cNvPr id="13" name="Text Box 16"/>
          <p:cNvSpPr txBox="1">
            <a:spLocks noChangeArrowheads="1"/>
          </p:cNvSpPr>
          <p:nvPr/>
        </p:nvSpPr>
        <p:spPr bwMode="auto">
          <a:xfrm>
            <a:off x="3733800" y="4510088"/>
            <a:ext cx="601447" cy="238783"/>
          </a:xfrm>
          <a:prstGeom prst="rect">
            <a:avLst/>
          </a:prstGeom>
          <a:noFill/>
          <a:ln w="9525">
            <a:noFill/>
            <a:miter lim="800000"/>
            <a:headEnd/>
            <a:tailEnd/>
          </a:ln>
        </p:spPr>
        <p:txBody>
          <a:bodyPr wrap="none">
            <a:spAutoFit/>
          </a:bodyPr>
          <a:lstStyle/>
          <a:p>
            <a:pPr>
              <a:lnSpc>
                <a:spcPct val="50000"/>
              </a:lnSpc>
            </a:pPr>
            <a:r>
              <a:rPr lang="es-MX" sz="2400" baseline="-25000">
                <a:latin typeface="+mj-lt"/>
              </a:rPr>
              <a:t>$300</a:t>
            </a:r>
            <a:endParaRPr lang="es-ES" sz="2400" baseline="-25000">
              <a:latin typeface="+mj-lt"/>
            </a:endParaRPr>
          </a:p>
        </p:txBody>
      </p:sp>
      <p:sp>
        <p:nvSpPr>
          <p:cNvPr id="14" name="Text Box 17"/>
          <p:cNvSpPr txBox="1">
            <a:spLocks noChangeArrowheads="1"/>
          </p:cNvSpPr>
          <p:nvPr/>
        </p:nvSpPr>
        <p:spPr bwMode="auto">
          <a:xfrm>
            <a:off x="6859227" y="4738688"/>
            <a:ext cx="601447" cy="238783"/>
          </a:xfrm>
          <a:prstGeom prst="rect">
            <a:avLst/>
          </a:prstGeom>
          <a:noFill/>
          <a:ln w="9525">
            <a:noFill/>
            <a:miter lim="800000"/>
            <a:headEnd/>
            <a:tailEnd/>
          </a:ln>
        </p:spPr>
        <p:txBody>
          <a:bodyPr wrap="none">
            <a:spAutoFit/>
          </a:bodyPr>
          <a:lstStyle/>
          <a:p>
            <a:pPr>
              <a:lnSpc>
                <a:spcPct val="50000"/>
              </a:lnSpc>
            </a:pPr>
            <a:r>
              <a:rPr lang="es-MX" sz="2400" baseline="-25000" dirty="0">
                <a:latin typeface="+mj-lt"/>
              </a:rPr>
              <a:t>$</a:t>
            </a:r>
            <a:r>
              <a:rPr lang="es-MX" sz="2400" baseline="-25000" dirty="0" smtClean="0">
                <a:latin typeface="+mj-lt"/>
              </a:rPr>
              <a:t>348</a:t>
            </a:r>
            <a:endParaRPr lang="es-ES" sz="2400" baseline="-25000" dirty="0">
              <a:latin typeface="+mj-lt"/>
            </a:endParaRPr>
          </a:p>
        </p:txBody>
      </p:sp>
      <p:sp>
        <p:nvSpPr>
          <p:cNvPr id="15" name="Text Box 18"/>
          <p:cNvSpPr txBox="1">
            <a:spLocks noChangeArrowheads="1"/>
          </p:cNvSpPr>
          <p:nvPr/>
        </p:nvSpPr>
        <p:spPr bwMode="auto">
          <a:xfrm>
            <a:off x="2438400" y="5729288"/>
            <a:ext cx="1782763" cy="238783"/>
          </a:xfrm>
          <a:prstGeom prst="rect">
            <a:avLst/>
          </a:prstGeom>
          <a:noFill/>
          <a:ln w="9525">
            <a:noFill/>
            <a:miter lim="800000"/>
            <a:headEnd/>
            <a:tailEnd/>
          </a:ln>
        </p:spPr>
        <p:txBody>
          <a:bodyPr>
            <a:spAutoFit/>
          </a:bodyPr>
          <a:lstStyle/>
          <a:p>
            <a:pPr>
              <a:lnSpc>
                <a:spcPct val="50000"/>
              </a:lnSpc>
            </a:pPr>
            <a:r>
              <a:rPr lang="es-MX" sz="2400" baseline="-25000">
                <a:latin typeface="+mj-lt"/>
              </a:rPr>
              <a:t>SUJETO JURÍDICO</a:t>
            </a:r>
            <a:endParaRPr lang="es-ES" sz="2400" baseline="-25000">
              <a:latin typeface="+mj-lt"/>
            </a:endParaRPr>
          </a:p>
        </p:txBody>
      </p:sp>
      <p:sp>
        <p:nvSpPr>
          <p:cNvPr id="16" name="Text Box 19"/>
          <p:cNvSpPr txBox="1">
            <a:spLocks noChangeArrowheads="1"/>
          </p:cNvSpPr>
          <p:nvPr/>
        </p:nvSpPr>
        <p:spPr bwMode="auto">
          <a:xfrm>
            <a:off x="2362200" y="5957888"/>
            <a:ext cx="2286000" cy="238783"/>
          </a:xfrm>
          <a:prstGeom prst="rect">
            <a:avLst/>
          </a:prstGeom>
          <a:noFill/>
          <a:ln w="9525">
            <a:noFill/>
            <a:miter lim="800000"/>
            <a:headEnd/>
            <a:tailEnd/>
          </a:ln>
        </p:spPr>
        <p:txBody>
          <a:bodyPr>
            <a:spAutoFit/>
          </a:bodyPr>
          <a:lstStyle/>
          <a:p>
            <a:pPr>
              <a:lnSpc>
                <a:spcPct val="50000"/>
              </a:lnSpc>
            </a:pPr>
            <a:r>
              <a:rPr lang="es-MX" sz="2400" baseline="-25000">
                <a:latin typeface="+mj-lt"/>
              </a:rPr>
              <a:t>SUJETO ECONÓMICO</a:t>
            </a:r>
            <a:endParaRPr lang="es-ES" sz="2400" baseline="-25000">
              <a:latin typeface="+mj-lt"/>
            </a:endParaRPr>
          </a:p>
        </p:txBody>
      </p:sp>
      <p:sp>
        <p:nvSpPr>
          <p:cNvPr id="17" name="Text Box 20"/>
          <p:cNvSpPr txBox="1">
            <a:spLocks noChangeArrowheads="1"/>
          </p:cNvSpPr>
          <p:nvPr/>
        </p:nvSpPr>
        <p:spPr bwMode="auto">
          <a:xfrm>
            <a:off x="685800" y="4510088"/>
            <a:ext cx="2163763" cy="492571"/>
          </a:xfrm>
          <a:prstGeom prst="rect">
            <a:avLst/>
          </a:prstGeom>
          <a:noFill/>
          <a:ln w="9525">
            <a:noFill/>
            <a:miter lim="800000"/>
            <a:headEnd/>
            <a:tailEnd/>
          </a:ln>
        </p:spPr>
        <p:txBody>
          <a:bodyPr>
            <a:spAutoFit/>
          </a:bodyPr>
          <a:lstStyle/>
          <a:p>
            <a:pPr algn="ctr">
              <a:lnSpc>
                <a:spcPct val="70000"/>
              </a:lnSpc>
            </a:pPr>
            <a:r>
              <a:rPr lang="es-MX" sz="1800" b="1" dirty="0">
                <a:latin typeface="+mj-lt"/>
              </a:rPr>
              <a:t>IMPUESTO </a:t>
            </a:r>
            <a:r>
              <a:rPr lang="es-MX" sz="1800" b="1" dirty="0" smtClean="0">
                <a:latin typeface="+mj-lt"/>
              </a:rPr>
              <a:t/>
            </a:r>
            <a:br>
              <a:rPr lang="es-MX" sz="1800" b="1" dirty="0" smtClean="0">
                <a:latin typeface="+mj-lt"/>
              </a:rPr>
            </a:br>
            <a:r>
              <a:rPr lang="es-MX" sz="1800" b="1" dirty="0" smtClean="0">
                <a:latin typeface="+mj-lt"/>
              </a:rPr>
              <a:t>DIRECTO</a:t>
            </a:r>
            <a:endParaRPr lang="es-ES" sz="1800" b="1" dirty="0">
              <a:latin typeface="+mj-lt"/>
            </a:endParaRPr>
          </a:p>
        </p:txBody>
      </p:sp>
      <p:pic>
        <p:nvPicPr>
          <p:cNvPr id="22" name="Picture 10" descr="C:\Users\Gustavo\AppData\Local\Temp\wz5cb0\128\operator_128.gif"/>
          <p:cNvPicPr>
            <a:picLocks noChangeAspect="1" noChangeArrowheads="1"/>
          </p:cNvPicPr>
          <p:nvPr/>
        </p:nvPicPr>
        <p:blipFill>
          <a:blip r:embed="rId3" cstate="print"/>
          <a:srcRect/>
          <a:stretch>
            <a:fillRect/>
          </a:stretch>
        </p:blipFill>
        <p:spPr bwMode="auto">
          <a:xfrm>
            <a:off x="2500298" y="2071678"/>
            <a:ext cx="1219200" cy="1219200"/>
          </a:xfrm>
          <a:prstGeom prst="rect">
            <a:avLst/>
          </a:prstGeom>
          <a:noFill/>
          <a:ln w="9525">
            <a:noFill/>
            <a:miter lim="800000"/>
            <a:headEnd/>
            <a:tailEnd/>
          </a:ln>
        </p:spPr>
      </p:pic>
      <p:pic>
        <p:nvPicPr>
          <p:cNvPr id="23" name="Picture 10" descr="C:\Users\Gustavo\AppData\Local\Temp\wz5cb0\128\operator_128.gif"/>
          <p:cNvPicPr>
            <a:picLocks noChangeAspect="1" noChangeArrowheads="1"/>
          </p:cNvPicPr>
          <p:nvPr/>
        </p:nvPicPr>
        <p:blipFill>
          <a:blip r:embed="rId3" cstate="print"/>
          <a:srcRect/>
          <a:stretch>
            <a:fillRect/>
          </a:stretch>
        </p:blipFill>
        <p:spPr bwMode="auto">
          <a:xfrm>
            <a:off x="2571736" y="4143380"/>
            <a:ext cx="1219200" cy="1219200"/>
          </a:xfrm>
          <a:prstGeom prst="rect">
            <a:avLst/>
          </a:prstGeom>
          <a:noFill/>
          <a:ln w="9525">
            <a:noFill/>
            <a:miter lim="800000"/>
            <a:headEnd/>
            <a:tailEnd/>
          </a:ln>
        </p:spPr>
      </p:pic>
      <p:pic>
        <p:nvPicPr>
          <p:cNvPr id="24" name="Picture 5" descr="C:\Users\Gustavo\AppData\Local\Temp\wz5f2f\128\normal\clients_128.gif"/>
          <p:cNvPicPr>
            <a:picLocks noChangeAspect="1" noChangeArrowheads="1"/>
          </p:cNvPicPr>
          <p:nvPr/>
        </p:nvPicPr>
        <p:blipFill>
          <a:blip r:embed="rId4" cstate="print"/>
          <a:srcRect/>
          <a:stretch>
            <a:fillRect/>
          </a:stretch>
        </p:blipFill>
        <p:spPr bwMode="auto">
          <a:xfrm>
            <a:off x="5572132" y="2214554"/>
            <a:ext cx="1219200" cy="1219200"/>
          </a:xfrm>
          <a:prstGeom prst="rect">
            <a:avLst/>
          </a:prstGeom>
          <a:noFill/>
          <a:ln w="9525">
            <a:noFill/>
            <a:miter lim="800000"/>
            <a:headEnd/>
            <a:tailEnd/>
          </a:ln>
        </p:spPr>
      </p:pic>
      <p:pic>
        <p:nvPicPr>
          <p:cNvPr id="25" name="Picture 5" descr="C:\Users\Gustavo\AppData\Local\Temp\wz5f2f\128\normal\clients_128.gif"/>
          <p:cNvPicPr>
            <a:picLocks noChangeAspect="1" noChangeArrowheads="1"/>
          </p:cNvPicPr>
          <p:nvPr/>
        </p:nvPicPr>
        <p:blipFill>
          <a:blip r:embed="rId4" cstate="print"/>
          <a:srcRect/>
          <a:stretch>
            <a:fillRect/>
          </a:stretch>
        </p:blipFill>
        <p:spPr bwMode="auto">
          <a:xfrm>
            <a:off x="5572132" y="4214818"/>
            <a:ext cx="12192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tx1">
                    <a:lumMod val="50000"/>
                    <a:lumOff val="50000"/>
                  </a:schemeClr>
                </a:solidFill>
                <a:latin typeface="Wingdings" pitchFamily="2" charset="2"/>
              </a:rPr>
              <a:t/>
            </a:r>
            <a:br>
              <a:rPr lang="es-MX" dirty="0" smtClean="0">
                <a:solidFill>
                  <a:schemeClr val="tx1">
                    <a:lumMod val="50000"/>
                    <a:lumOff val="50000"/>
                  </a:schemeClr>
                </a:solidFill>
                <a:latin typeface="Wingdings" pitchFamily="2" charset="2"/>
              </a:rPr>
            </a:br>
            <a:r>
              <a:rPr lang="es-MX" dirty="0" err="1" smtClean="0">
                <a:solidFill>
                  <a:schemeClr val="tx1">
                    <a:lumMod val="50000"/>
                    <a:lumOff val="50000"/>
                  </a:schemeClr>
                </a:solidFill>
                <a:latin typeface="Wingdings" pitchFamily="2" charset="2"/>
              </a:rPr>
              <a:t>î</a:t>
            </a:r>
            <a:r>
              <a:rPr lang="es-MX" dirty="0" err="1" smtClean="0"/>
              <a:t>Mecánica</a:t>
            </a:r>
            <a:r>
              <a:rPr lang="es-MX" dirty="0" smtClean="0"/>
              <a:t> económica</a:t>
            </a:r>
            <a:endParaRPr lang="es-MX" dirty="0"/>
          </a:p>
        </p:txBody>
      </p:sp>
      <p:sp>
        <p:nvSpPr>
          <p:cNvPr id="4" name="AutoShape 9"/>
          <p:cNvSpPr>
            <a:spLocks noChangeArrowheads="1"/>
          </p:cNvSpPr>
          <p:nvPr/>
        </p:nvSpPr>
        <p:spPr bwMode="auto">
          <a:xfrm>
            <a:off x="2428846" y="3090879"/>
            <a:ext cx="609600" cy="457200"/>
          </a:xfrm>
          <a:prstGeom prst="rightArrow">
            <a:avLst>
              <a:gd name="adj1" fmla="val 47917"/>
              <a:gd name="adj2" fmla="val 50691"/>
            </a:avLst>
          </a:prstGeom>
          <a:solidFill>
            <a:srgbClr val="FFFF00"/>
          </a:solidFill>
          <a:ln w="9525">
            <a:solidFill>
              <a:schemeClr val="tx1"/>
            </a:solidFill>
            <a:miter lim="800000"/>
            <a:headEnd/>
            <a:tailEnd/>
          </a:ln>
        </p:spPr>
        <p:txBody>
          <a:bodyPr wrap="none" anchor="ctr"/>
          <a:lstStyle/>
          <a:p>
            <a:endParaRPr lang="es-MX" sz="2200">
              <a:latin typeface="+mj-lt"/>
            </a:endParaRPr>
          </a:p>
        </p:txBody>
      </p:sp>
      <p:sp>
        <p:nvSpPr>
          <p:cNvPr id="5" name="AutoShape 11"/>
          <p:cNvSpPr>
            <a:spLocks noChangeArrowheads="1"/>
          </p:cNvSpPr>
          <p:nvPr/>
        </p:nvSpPr>
        <p:spPr bwMode="auto">
          <a:xfrm>
            <a:off x="4410046" y="3090879"/>
            <a:ext cx="609600" cy="457200"/>
          </a:xfrm>
          <a:prstGeom prst="rightArrow">
            <a:avLst>
              <a:gd name="adj1" fmla="val 47917"/>
              <a:gd name="adj2" fmla="val 50691"/>
            </a:avLst>
          </a:prstGeom>
          <a:solidFill>
            <a:srgbClr val="FFFF00"/>
          </a:solidFill>
          <a:ln w="9525">
            <a:solidFill>
              <a:schemeClr val="tx1"/>
            </a:solidFill>
            <a:miter lim="800000"/>
            <a:headEnd/>
            <a:tailEnd/>
          </a:ln>
        </p:spPr>
        <p:txBody>
          <a:bodyPr wrap="none" anchor="ctr"/>
          <a:lstStyle/>
          <a:p>
            <a:endParaRPr lang="es-MX" sz="2200">
              <a:latin typeface="+mj-lt"/>
            </a:endParaRPr>
          </a:p>
        </p:txBody>
      </p:sp>
      <p:sp>
        <p:nvSpPr>
          <p:cNvPr id="6" name="AutoShape 12"/>
          <p:cNvSpPr>
            <a:spLocks noChangeArrowheads="1"/>
          </p:cNvSpPr>
          <p:nvPr/>
        </p:nvSpPr>
        <p:spPr bwMode="auto">
          <a:xfrm>
            <a:off x="6381721" y="3090879"/>
            <a:ext cx="609600" cy="457200"/>
          </a:xfrm>
          <a:prstGeom prst="rightArrow">
            <a:avLst>
              <a:gd name="adj1" fmla="val 47917"/>
              <a:gd name="adj2" fmla="val 50691"/>
            </a:avLst>
          </a:prstGeom>
          <a:solidFill>
            <a:srgbClr val="FFFF00"/>
          </a:solidFill>
          <a:ln w="9525">
            <a:solidFill>
              <a:schemeClr val="tx1"/>
            </a:solidFill>
            <a:miter lim="800000"/>
            <a:headEnd/>
            <a:tailEnd/>
          </a:ln>
        </p:spPr>
        <p:txBody>
          <a:bodyPr wrap="none" anchor="ctr"/>
          <a:lstStyle/>
          <a:p>
            <a:endParaRPr lang="es-MX" sz="2200">
              <a:latin typeface="+mj-lt"/>
            </a:endParaRPr>
          </a:p>
        </p:txBody>
      </p:sp>
      <p:sp>
        <p:nvSpPr>
          <p:cNvPr id="7" name="Text Box 13"/>
          <p:cNvSpPr txBox="1">
            <a:spLocks noChangeArrowheads="1"/>
          </p:cNvSpPr>
          <p:nvPr/>
        </p:nvSpPr>
        <p:spPr bwMode="auto">
          <a:xfrm>
            <a:off x="1523953" y="2538402"/>
            <a:ext cx="562975" cy="226665"/>
          </a:xfrm>
          <a:prstGeom prst="rect">
            <a:avLst/>
          </a:prstGeom>
          <a:noFill/>
          <a:ln w="9525">
            <a:noFill/>
            <a:miter lim="800000"/>
            <a:headEnd/>
            <a:tailEnd/>
          </a:ln>
        </p:spPr>
        <p:txBody>
          <a:bodyPr wrap="none">
            <a:spAutoFit/>
          </a:bodyPr>
          <a:lstStyle/>
          <a:p>
            <a:pPr>
              <a:lnSpc>
                <a:spcPct val="50000"/>
              </a:lnSpc>
            </a:pPr>
            <a:r>
              <a:rPr lang="es-MX" sz="2200" baseline="-25000">
                <a:latin typeface="+mj-lt"/>
              </a:rPr>
              <a:t>$100</a:t>
            </a:r>
            <a:endParaRPr lang="es-ES" sz="2200" baseline="-25000">
              <a:latin typeface="+mj-lt"/>
            </a:endParaRPr>
          </a:p>
        </p:txBody>
      </p:sp>
      <p:sp>
        <p:nvSpPr>
          <p:cNvPr id="8" name="Text Box 14"/>
          <p:cNvSpPr txBox="1">
            <a:spLocks noChangeArrowheads="1"/>
          </p:cNvSpPr>
          <p:nvPr/>
        </p:nvSpPr>
        <p:spPr bwMode="auto">
          <a:xfrm>
            <a:off x="1601759" y="4157679"/>
            <a:ext cx="503237" cy="226665"/>
          </a:xfrm>
          <a:prstGeom prst="rect">
            <a:avLst/>
          </a:prstGeom>
          <a:noFill/>
          <a:ln w="9525">
            <a:noFill/>
            <a:miter lim="800000"/>
            <a:headEnd/>
            <a:tailEnd/>
          </a:ln>
        </p:spPr>
        <p:txBody>
          <a:bodyPr>
            <a:spAutoFit/>
          </a:bodyPr>
          <a:lstStyle/>
          <a:p>
            <a:pPr>
              <a:lnSpc>
                <a:spcPct val="50000"/>
              </a:lnSpc>
            </a:pPr>
            <a:r>
              <a:rPr lang="es-MX" sz="2200" baseline="-25000" dirty="0" smtClean="0">
                <a:latin typeface="+mj-lt"/>
              </a:rPr>
              <a:t>$16</a:t>
            </a:r>
            <a:endParaRPr lang="es-ES" sz="2200" baseline="-25000" dirty="0">
              <a:latin typeface="+mj-lt"/>
            </a:endParaRPr>
          </a:p>
        </p:txBody>
      </p:sp>
      <p:sp>
        <p:nvSpPr>
          <p:cNvPr id="9" name="Text Box 15"/>
          <p:cNvSpPr txBox="1">
            <a:spLocks noChangeArrowheads="1"/>
          </p:cNvSpPr>
          <p:nvPr/>
        </p:nvSpPr>
        <p:spPr bwMode="auto">
          <a:xfrm>
            <a:off x="761953" y="2538402"/>
            <a:ext cx="702052" cy="226665"/>
          </a:xfrm>
          <a:prstGeom prst="rect">
            <a:avLst/>
          </a:prstGeom>
          <a:noFill/>
          <a:ln w="9525">
            <a:noFill/>
            <a:miter lim="800000"/>
            <a:headEnd/>
            <a:tailEnd/>
          </a:ln>
        </p:spPr>
        <p:txBody>
          <a:bodyPr wrap="none">
            <a:spAutoFit/>
          </a:bodyPr>
          <a:lstStyle/>
          <a:p>
            <a:pPr>
              <a:lnSpc>
                <a:spcPct val="50000"/>
              </a:lnSpc>
            </a:pPr>
            <a:r>
              <a:rPr lang="es-MX" sz="2200" baseline="-25000">
                <a:latin typeface="+mj-lt"/>
              </a:rPr>
              <a:t>Monto</a:t>
            </a:r>
            <a:endParaRPr lang="es-ES" sz="2200" baseline="-25000">
              <a:latin typeface="+mj-lt"/>
            </a:endParaRPr>
          </a:p>
        </p:txBody>
      </p:sp>
      <p:sp>
        <p:nvSpPr>
          <p:cNvPr id="10" name="Text Box 16"/>
          <p:cNvSpPr txBox="1">
            <a:spLocks noChangeArrowheads="1"/>
          </p:cNvSpPr>
          <p:nvPr/>
        </p:nvSpPr>
        <p:spPr bwMode="auto">
          <a:xfrm>
            <a:off x="733396" y="4157679"/>
            <a:ext cx="990600" cy="205184"/>
          </a:xfrm>
          <a:prstGeom prst="rect">
            <a:avLst/>
          </a:prstGeom>
          <a:noFill/>
          <a:ln w="9525">
            <a:noFill/>
            <a:miter lim="800000"/>
            <a:headEnd/>
            <a:tailEnd/>
          </a:ln>
        </p:spPr>
        <p:txBody>
          <a:bodyPr>
            <a:spAutoFit/>
          </a:bodyPr>
          <a:lstStyle/>
          <a:p>
            <a:pPr>
              <a:lnSpc>
                <a:spcPct val="50000"/>
              </a:lnSpc>
            </a:pPr>
            <a:r>
              <a:rPr lang="es-MX" sz="2200" baseline="-25000" dirty="0">
                <a:latin typeface="+mj-lt"/>
              </a:rPr>
              <a:t>IVA </a:t>
            </a:r>
            <a:r>
              <a:rPr lang="es-MX" sz="2200" baseline="-25000" dirty="0" smtClean="0">
                <a:latin typeface="+mj-lt"/>
              </a:rPr>
              <a:t>16%</a:t>
            </a:r>
            <a:endParaRPr lang="es-ES" sz="2200" baseline="-25000" dirty="0">
              <a:latin typeface="+mj-lt"/>
            </a:endParaRPr>
          </a:p>
        </p:txBody>
      </p:sp>
      <p:sp>
        <p:nvSpPr>
          <p:cNvPr id="11" name="Text Box 17"/>
          <p:cNvSpPr txBox="1">
            <a:spLocks noChangeArrowheads="1"/>
          </p:cNvSpPr>
          <p:nvPr/>
        </p:nvSpPr>
        <p:spPr bwMode="auto">
          <a:xfrm>
            <a:off x="3438478" y="2541577"/>
            <a:ext cx="562975" cy="226665"/>
          </a:xfrm>
          <a:prstGeom prst="rect">
            <a:avLst/>
          </a:prstGeom>
          <a:noFill/>
          <a:ln w="9525">
            <a:noFill/>
            <a:miter lim="800000"/>
            <a:headEnd/>
            <a:tailEnd/>
          </a:ln>
        </p:spPr>
        <p:txBody>
          <a:bodyPr wrap="none">
            <a:spAutoFit/>
          </a:bodyPr>
          <a:lstStyle/>
          <a:p>
            <a:pPr>
              <a:lnSpc>
                <a:spcPct val="50000"/>
              </a:lnSpc>
            </a:pPr>
            <a:r>
              <a:rPr lang="es-MX" sz="2200" baseline="-25000">
                <a:latin typeface="+mj-lt"/>
              </a:rPr>
              <a:t>$200</a:t>
            </a:r>
            <a:endParaRPr lang="es-ES" sz="2200" baseline="-25000">
              <a:latin typeface="+mj-lt"/>
            </a:endParaRPr>
          </a:p>
        </p:txBody>
      </p:sp>
      <p:sp>
        <p:nvSpPr>
          <p:cNvPr id="12" name="Text Box 18"/>
          <p:cNvSpPr txBox="1">
            <a:spLocks noChangeArrowheads="1"/>
          </p:cNvSpPr>
          <p:nvPr/>
        </p:nvSpPr>
        <p:spPr bwMode="auto">
          <a:xfrm>
            <a:off x="3486121" y="4171967"/>
            <a:ext cx="503238" cy="226665"/>
          </a:xfrm>
          <a:prstGeom prst="rect">
            <a:avLst/>
          </a:prstGeom>
          <a:noFill/>
          <a:ln w="9525">
            <a:noFill/>
            <a:miter lim="800000"/>
            <a:headEnd/>
            <a:tailEnd/>
          </a:ln>
        </p:spPr>
        <p:txBody>
          <a:bodyPr>
            <a:spAutoFit/>
          </a:bodyPr>
          <a:lstStyle/>
          <a:p>
            <a:pPr>
              <a:lnSpc>
                <a:spcPct val="50000"/>
              </a:lnSpc>
            </a:pPr>
            <a:r>
              <a:rPr lang="es-MX" sz="2200" baseline="-25000" dirty="0" smtClean="0">
                <a:latin typeface="+mj-lt"/>
              </a:rPr>
              <a:t>$32</a:t>
            </a:r>
            <a:endParaRPr lang="es-ES" sz="2200" baseline="-25000" dirty="0">
              <a:latin typeface="+mj-lt"/>
            </a:endParaRPr>
          </a:p>
        </p:txBody>
      </p:sp>
      <p:sp>
        <p:nvSpPr>
          <p:cNvPr id="13" name="Text Box 21"/>
          <p:cNvSpPr txBox="1">
            <a:spLocks noChangeArrowheads="1"/>
          </p:cNvSpPr>
          <p:nvPr/>
        </p:nvSpPr>
        <p:spPr bwMode="auto">
          <a:xfrm>
            <a:off x="5497484" y="4157679"/>
            <a:ext cx="503237" cy="226665"/>
          </a:xfrm>
          <a:prstGeom prst="rect">
            <a:avLst/>
          </a:prstGeom>
          <a:noFill/>
          <a:ln w="9525">
            <a:noFill/>
            <a:miter lim="800000"/>
            <a:headEnd/>
            <a:tailEnd/>
          </a:ln>
        </p:spPr>
        <p:txBody>
          <a:bodyPr>
            <a:spAutoFit/>
          </a:bodyPr>
          <a:lstStyle/>
          <a:p>
            <a:pPr>
              <a:lnSpc>
                <a:spcPct val="50000"/>
              </a:lnSpc>
            </a:pPr>
            <a:r>
              <a:rPr lang="es-MX" sz="2200" baseline="-25000" dirty="0" smtClean="0">
                <a:latin typeface="+mj-lt"/>
              </a:rPr>
              <a:t>$48</a:t>
            </a:r>
            <a:endParaRPr lang="es-ES" sz="2200" baseline="-25000" dirty="0">
              <a:latin typeface="+mj-lt"/>
            </a:endParaRPr>
          </a:p>
        </p:txBody>
      </p:sp>
      <p:sp>
        <p:nvSpPr>
          <p:cNvPr id="14" name="Text Box 22"/>
          <p:cNvSpPr txBox="1">
            <a:spLocks noChangeArrowheads="1"/>
          </p:cNvSpPr>
          <p:nvPr/>
        </p:nvSpPr>
        <p:spPr bwMode="auto">
          <a:xfrm>
            <a:off x="5495878" y="2614602"/>
            <a:ext cx="562975" cy="226665"/>
          </a:xfrm>
          <a:prstGeom prst="rect">
            <a:avLst/>
          </a:prstGeom>
          <a:noFill/>
          <a:ln w="9525">
            <a:noFill/>
            <a:miter lim="800000"/>
            <a:headEnd/>
            <a:tailEnd/>
          </a:ln>
        </p:spPr>
        <p:txBody>
          <a:bodyPr wrap="none">
            <a:spAutoFit/>
          </a:bodyPr>
          <a:lstStyle/>
          <a:p>
            <a:pPr>
              <a:lnSpc>
                <a:spcPct val="50000"/>
              </a:lnSpc>
            </a:pPr>
            <a:r>
              <a:rPr lang="es-MX" sz="2200" baseline="-25000">
                <a:latin typeface="+mj-lt"/>
              </a:rPr>
              <a:t>$300</a:t>
            </a:r>
            <a:endParaRPr lang="es-ES" sz="2200" baseline="-25000">
              <a:latin typeface="+mj-lt"/>
            </a:endParaRPr>
          </a:p>
        </p:txBody>
      </p:sp>
      <p:sp>
        <p:nvSpPr>
          <p:cNvPr id="15" name="Text Box 23"/>
          <p:cNvSpPr txBox="1">
            <a:spLocks noChangeArrowheads="1"/>
          </p:cNvSpPr>
          <p:nvPr/>
        </p:nvSpPr>
        <p:spPr bwMode="auto">
          <a:xfrm>
            <a:off x="3486121" y="4429131"/>
            <a:ext cx="503238" cy="226665"/>
          </a:xfrm>
          <a:prstGeom prst="rect">
            <a:avLst/>
          </a:prstGeom>
          <a:noFill/>
          <a:ln w="9525">
            <a:noFill/>
            <a:miter lim="800000"/>
            <a:headEnd/>
            <a:tailEnd/>
          </a:ln>
        </p:spPr>
        <p:txBody>
          <a:bodyPr>
            <a:spAutoFit/>
          </a:bodyPr>
          <a:lstStyle/>
          <a:p>
            <a:pPr>
              <a:lnSpc>
                <a:spcPct val="50000"/>
              </a:lnSpc>
            </a:pPr>
            <a:r>
              <a:rPr lang="es-MX" sz="2200" baseline="-25000" dirty="0" smtClean="0">
                <a:latin typeface="+mj-lt"/>
              </a:rPr>
              <a:t>$16</a:t>
            </a:r>
            <a:endParaRPr lang="es-ES" sz="2200" baseline="-25000" dirty="0">
              <a:latin typeface="+mj-lt"/>
            </a:endParaRPr>
          </a:p>
        </p:txBody>
      </p:sp>
      <p:sp>
        <p:nvSpPr>
          <p:cNvPr id="16" name="Text Box 24"/>
          <p:cNvSpPr txBox="1">
            <a:spLocks noChangeArrowheads="1"/>
          </p:cNvSpPr>
          <p:nvPr/>
        </p:nvSpPr>
        <p:spPr bwMode="auto">
          <a:xfrm>
            <a:off x="1601759" y="4429131"/>
            <a:ext cx="503237" cy="226665"/>
          </a:xfrm>
          <a:prstGeom prst="rect">
            <a:avLst/>
          </a:prstGeom>
          <a:noFill/>
          <a:ln w="9525">
            <a:noFill/>
            <a:miter lim="800000"/>
            <a:headEnd/>
            <a:tailEnd/>
          </a:ln>
        </p:spPr>
        <p:txBody>
          <a:bodyPr>
            <a:spAutoFit/>
          </a:bodyPr>
          <a:lstStyle/>
          <a:p>
            <a:pPr>
              <a:lnSpc>
                <a:spcPct val="50000"/>
              </a:lnSpc>
            </a:pPr>
            <a:r>
              <a:rPr lang="es-MX" sz="2200" baseline="-25000" dirty="0" smtClean="0">
                <a:latin typeface="+mj-lt"/>
              </a:rPr>
              <a:t>$16</a:t>
            </a:r>
            <a:endParaRPr lang="es-ES" sz="2200" baseline="-25000" dirty="0">
              <a:latin typeface="+mj-lt"/>
            </a:endParaRPr>
          </a:p>
        </p:txBody>
      </p:sp>
      <p:sp>
        <p:nvSpPr>
          <p:cNvPr id="17" name="Text Box 26"/>
          <p:cNvSpPr txBox="1">
            <a:spLocks noChangeArrowheads="1"/>
          </p:cNvSpPr>
          <p:nvPr/>
        </p:nvSpPr>
        <p:spPr bwMode="auto">
          <a:xfrm>
            <a:off x="5497484" y="4418019"/>
            <a:ext cx="655637" cy="226665"/>
          </a:xfrm>
          <a:prstGeom prst="rect">
            <a:avLst/>
          </a:prstGeom>
          <a:noFill/>
          <a:ln w="9525">
            <a:noFill/>
            <a:miter lim="800000"/>
            <a:headEnd/>
            <a:tailEnd/>
          </a:ln>
        </p:spPr>
        <p:txBody>
          <a:bodyPr>
            <a:spAutoFit/>
          </a:bodyPr>
          <a:lstStyle/>
          <a:p>
            <a:pPr>
              <a:lnSpc>
                <a:spcPct val="50000"/>
              </a:lnSpc>
            </a:pPr>
            <a:r>
              <a:rPr lang="es-MX" sz="2200" baseline="-25000" dirty="0" smtClean="0">
                <a:latin typeface="+mj-lt"/>
              </a:rPr>
              <a:t>$16</a:t>
            </a:r>
            <a:endParaRPr lang="es-ES" sz="2200" baseline="-25000" dirty="0">
              <a:latin typeface="+mj-lt"/>
            </a:endParaRPr>
          </a:p>
        </p:txBody>
      </p:sp>
      <p:sp>
        <p:nvSpPr>
          <p:cNvPr id="18" name="Text Box 27"/>
          <p:cNvSpPr txBox="1">
            <a:spLocks noChangeArrowheads="1"/>
          </p:cNvSpPr>
          <p:nvPr/>
        </p:nvSpPr>
        <p:spPr bwMode="auto">
          <a:xfrm>
            <a:off x="428596" y="4429131"/>
            <a:ext cx="1295400" cy="226665"/>
          </a:xfrm>
          <a:prstGeom prst="rect">
            <a:avLst/>
          </a:prstGeom>
          <a:noFill/>
          <a:ln w="9525">
            <a:noFill/>
            <a:miter lim="800000"/>
            <a:headEnd/>
            <a:tailEnd/>
          </a:ln>
        </p:spPr>
        <p:txBody>
          <a:bodyPr>
            <a:spAutoFit/>
          </a:bodyPr>
          <a:lstStyle/>
          <a:p>
            <a:pPr>
              <a:lnSpc>
                <a:spcPct val="50000"/>
              </a:lnSpc>
            </a:pPr>
            <a:r>
              <a:rPr lang="es-MX" sz="2200" baseline="-25000">
                <a:latin typeface="+mj-lt"/>
              </a:rPr>
              <a:t>Diferencia</a:t>
            </a:r>
            <a:endParaRPr lang="es-ES" sz="2200" baseline="-25000">
              <a:latin typeface="+mj-lt"/>
            </a:endParaRPr>
          </a:p>
        </p:txBody>
      </p:sp>
      <p:sp>
        <p:nvSpPr>
          <p:cNvPr id="19" name="Text Box 28"/>
          <p:cNvSpPr txBox="1">
            <a:spLocks noChangeArrowheads="1"/>
          </p:cNvSpPr>
          <p:nvPr/>
        </p:nvSpPr>
        <p:spPr bwMode="auto">
          <a:xfrm>
            <a:off x="3514678" y="1928802"/>
            <a:ext cx="562975" cy="226665"/>
          </a:xfrm>
          <a:prstGeom prst="rect">
            <a:avLst/>
          </a:prstGeom>
          <a:noFill/>
          <a:ln w="9525">
            <a:noFill/>
            <a:miter lim="800000"/>
            <a:headEnd/>
            <a:tailEnd/>
          </a:ln>
        </p:spPr>
        <p:txBody>
          <a:bodyPr wrap="none">
            <a:spAutoFit/>
          </a:bodyPr>
          <a:lstStyle/>
          <a:p>
            <a:pPr>
              <a:lnSpc>
                <a:spcPct val="50000"/>
              </a:lnSpc>
            </a:pPr>
            <a:r>
              <a:rPr lang="es-MX" sz="2200" baseline="-25000">
                <a:latin typeface="+mj-lt"/>
              </a:rPr>
              <a:t>$200</a:t>
            </a:r>
            <a:endParaRPr lang="es-ES" sz="2200" baseline="-25000">
              <a:latin typeface="+mj-lt"/>
            </a:endParaRPr>
          </a:p>
        </p:txBody>
      </p:sp>
      <p:cxnSp>
        <p:nvCxnSpPr>
          <p:cNvPr id="20" name="AutoShape 29"/>
          <p:cNvCxnSpPr>
            <a:cxnSpLocks noChangeShapeType="1"/>
            <a:stCxn id="7" idx="0"/>
            <a:endCxn id="19" idx="1"/>
          </p:cNvCxnSpPr>
          <p:nvPr/>
        </p:nvCxnSpPr>
        <p:spPr bwMode="auto">
          <a:xfrm rot="5400000" flipH="1" flipV="1">
            <a:off x="2411926" y="1435651"/>
            <a:ext cx="496267" cy="1709237"/>
          </a:xfrm>
          <a:prstGeom prst="bentConnector2">
            <a:avLst/>
          </a:prstGeom>
          <a:noFill/>
          <a:ln w="38100">
            <a:solidFill>
              <a:schemeClr val="tx1"/>
            </a:solidFill>
            <a:miter lim="800000"/>
            <a:headEnd/>
            <a:tailEnd type="triangle" w="med" len="med"/>
          </a:ln>
        </p:spPr>
      </p:cxnSp>
      <p:cxnSp>
        <p:nvCxnSpPr>
          <p:cNvPr id="21" name="AutoShape 30"/>
          <p:cNvCxnSpPr>
            <a:cxnSpLocks noChangeShapeType="1"/>
            <a:stCxn id="19" idx="3"/>
            <a:endCxn id="14" idx="0"/>
          </p:cNvCxnSpPr>
          <p:nvPr/>
        </p:nvCxnSpPr>
        <p:spPr bwMode="auto">
          <a:xfrm>
            <a:off x="4077653" y="2042135"/>
            <a:ext cx="1699713" cy="572467"/>
          </a:xfrm>
          <a:prstGeom prst="bentConnector2">
            <a:avLst/>
          </a:prstGeom>
          <a:noFill/>
          <a:ln w="38100">
            <a:solidFill>
              <a:schemeClr val="tx1"/>
            </a:solidFill>
            <a:miter lim="800000"/>
            <a:headEnd/>
            <a:tailEnd type="triangle" w="med" len="med"/>
          </a:ln>
        </p:spPr>
      </p:cxnSp>
      <p:sp>
        <p:nvSpPr>
          <p:cNvPr id="22" name="AutoShape 31"/>
          <p:cNvSpPr>
            <a:spLocks/>
          </p:cNvSpPr>
          <p:nvPr/>
        </p:nvSpPr>
        <p:spPr bwMode="auto">
          <a:xfrm rot="16200000">
            <a:off x="3714721" y="2828931"/>
            <a:ext cx="304800" cy="4267200"/>
          </a:xfrm>
          <a:prstGeom prst="leftBrace">
            <a:avLst>
              <a:gd name="adj1" fmla="val 53602"/>
              <a:gd name="adj2" fmla="val 50000"/>
            </a:avLst>
          </a:prstGeom>
          <a:noFill/>
          <a:ln w="38100">
            <a:solidFill>
              <a:schemeClr val="tx1"/>
            </a:solidFill>
            <a:round/>
            <a:headEnd/>
            <a:tailEnd/>
          </a:ln>
        </p:spPr>
        <p:txBody>
          <a:bodyPr wrap="none" anchor="ctr"/>
          <a:lstStyle/>
          <a:p>
            <a:endParaRPr lang="es-MX" sz="2200">
              <a:latin typeface="+mj-lt"/>
            </a:endParaRPr>
          </a:p>
        </p:txBody>
      </p:sp>
      <p:sp>
        <p:nvSpPr>
          <p:cNvPr id="23" name="Text Box 32"/>
          <p:cNvSpPr txBox="1">
            <a:spLocks noChangeArrowheads="1"/>
          </p:cNvSpPr>
          <p:nvPr/>
        </p:nvSpPr>
        <p:spPr bwMode="auto">
          <a:xfrm>
            <a:off x="3624243" y="5243527"/>
            <a:ext cx="503238" cy="226665"/>
          </a:xfrm>
          <a:prstGeom prst="rect">
            <a:avLst/>
          </a:prstGeom>
          <a:noFill/>
          <a:ln w="9525">
            <a:noFill/>
            <a:miter lim="800000"/>
            <a:headEnd/>
            <a:tailEnd/>
          </a:ln>
        </p:spPr>
        <p:txBody>
          <a:bodyPr>
            <a:spAutoFit/>
          </a:bodyPr>
          <a:lstStyle/>
          <a:p>
            <a:pPr>
              <a:lnSpc>
                <a:spcPct val="50000"/>
              </a:lnSpc>
            </a:pPr>
            <a:r>
              <a:rPr lang="es-MX" sz="2200" baseline="-25000" dirty="0" smtClean="0">
                <a:latin typeface="+mj-lt"/>
              </a:rPr>
              <a:t>$48</a:t>
            </a:r>
            <a:endParaRPr lang="es-ES" sz="2200" baseline="-25000" dirty="0">
              <a:latin typeface="+mj-lt"/>
            </a:endParaRPr>
          </a:p>
        </p:txBody>
      </p:sp>
      <p:cxnSp>
        <p:nvCxnSpPr>
          <p:cNvPr id="24" name="AutoShape 33"/>
          <p:cNvCxnSpPr>
            <a:cxnSpLocks noChangeShapeType="1"/>
            <a:stCxn id="23" idx="2"/>
          </p:cNvCxnSpPr>
          <p:nvPr/>
        </p:nvCxnSpPr>
        <p:spPr bwMode="auto">
          <a:xfrm rot="16200000" flipH="1">
            <a:off x="5458823" y="3887230"/>
            <a:ext cx="316259" cy="3482181"/>
          </a:xfrm>
          <a:prstGeom prst="bentConnector2">
            <a:avLst/>
          </a:prstGeom>
          <a:noFill/>
          <a:ln w="38100">
            <a:solidFill>
              <a:schemeClr val="tx1"/>
            </a:solidFill>
            <a:miter lim="800000"/>
            <a:headEnd/>
            <a:tailEnd type="triangle" w="med" len="med"/>
          </a:ln>
        </p:spPr>
      </p:cxnSp>
      <p:sp>
        <p:nvSpPr>
          <p:cNvPr id="25" name="Text Box 34"/>
          <p:cNvSpPr txBox="1">
            <a:spLocks noChangeArrowheads="1"/>
          </p:cNvSpPr>
          <p:nvPr/>
        </p:nvSpPr>
        <p:spPr bwMode="auto">
          <a:xfrm>
            <a:off x="8067646" y="3167079"/>
            <a:ext cx="562975" cy="226665"/>
          </a:xfrm>
          <a:prstGeom prst="rect">
            <a:avLst/>
          </a:prstGeom>
          <a:noFill/>
          <a:ln w="9525">
            <a:noFill/>
            <a:miter lim="800000"/>
            <a:headEnd/>
            <a:tailEnd/>
          </a:ln>
        </p:spPr>
        <p:txBody>
          <a:bodyPr wrap="none">
            <a:spAutoFit/>
          </a:bodyPr>
          <a:lstStyle/>
          <a:p>
            <a:pPr>
              <a:lnSpc>
                <a:spcPct val="50000"/>
              </a:lnSpc>
            </a:pPr>
            <a:r>
              <a:rPr lang="es-MX" sz="2200" baseline="-25000" dirty="0" smtClean="0">
                <a:latin typeface="+mj-lt"/>
              </a:rPr>
              <a:t>$348</a:t>
            </a:r>
            <a:endParaRPr lang="es-ES" sz="2200" baseline="-25000" dirty="0">
              <a:latin typeface="+mj-lt"/>
            </a:endParaRPr>
          </a:p>
        </p:txBody>
      </p:sp>
      <p:pic>
        <p:nvPicPr>
          <p:cNvPr id="31" name="Picture 7" descr="C:\Users\Gustavo\AppData\Local\Temp\wzb144\128\guard_128.gif"/>
          <p:cNvPicPr>
            <a:picLocks noChangeAspect="1" noChangeArrowheads="1"/>
          </p:cNvPicPr>
          <p:nvPr/>
        </p:nvPicPr>
        <p:blipFill>
          <a:blip r:embed="rId3" cstate="print"/>
          <a:srcRect/>
          <a:stretch>
            <a:fillRect/>
          </a:stretch>
        </p:blipFill>
        <p:spPr bwMode="auto">
          <a:xfrm>
            <a:off x="7243732" y="5043493"/>
            <a:ext cx="1219200" cy="1219200"/>
          </a:xfrm>
          <a:prstGeom prst="rect">
            <a:avLst/>
          </a:prstGeom>
          <a:noFill/>
          <a:ln w="9525">
            <a:noFill/>
            <a:miter lim="800000"/>
            <a:headEnd/>
            <a:tailEnd/>
          </a:ln>
        </p:spPr>
      </p:pic>
      <p:pic>
        <p:nvPicPr>
          <p:cNvPr id="32" name="Picture 4" descr="C:\Users\Gustavo\AppData\Local\Temp\wz255b\128\normal\admin_128.gif"/>
          <p:cNvPicPr>
            <a:picLocks noChangeAspect="1" noChangeArrowheads="1"/>
          </p:cNvPicPr>
          <p:nvPr/>
        </p:nvPicPr>
        <p:blipFill>
          <a:blip r:embed="rId4" cstate="print"/>
          <a:srcRect/>
          <a:stretch>
            <a:fillRect/>
          </a:stretch>
        </p:blipFill>
        <p:spPr bwMode="auto">
          <a:xfrm>
            <a:off x="5105346" y="2828915"/>
            <a:ext cx="1219200" cy="1219200"/>
          </a:xfrm>
          <a:prstGeom prst="rect">
            <a:avLst/>
          </a:prstGeom>
          <a:noFill/>
          <a:ln w="9525">
            <a:noFill/>
            <a:miter lim="800000"/>
            <a:headEnd/>
            <a:tailEnd/>
          </a:ln>
        </p:spPr>
      </p:pic>
      <p:pic>
        <p:nvPicPr>
          <p:cNvPr id="33" name="Picture 10" descr="C:\Users\Gustavo\AppData\Local\Temp\wz5cb0\128\operator_128.gif"/>
          <p:cNvPicPr>
            <a:picLocks noChangeAspect="1" noChangeArrowheads="1"/>
          </p:cNvPicPr>
          <p:nvPr/>
        </p:nvPicPr>
        <p:blipFill>
          <a:blip r:embed="rId5" cstate="print"/>
          <a:srcRect/>
          <a:stretch>
            <a:fillRect/>
          </a:stretch>
        </p:blipFill>
        <p:spPr bwMode="auto">
          <a:xfrm>
            <a:off x="1104818" y="2824161"/>
            <a:ext cx="1219200" cy="1219200"/>
          </a:xfrm>
          <a:prstGeom prst="rect">
            <a:avLst/>
          </a:prstGeom>
          <a:noFill/>
          <a:ln w="9525">
            <a:noFill/>
            <a:miter lim="800000"/>
            <a:headEnd/>
            <a:tailEnd/>
          </a:ln>
        </p:spPr>
      </p:pic>
      <p:pic>
        <p:nvPicPr>
          <p:cNvPr id="34" name="Picture 9" descr="C:\Users\Gustavo\AppData\Local\Temp\wze907\128\technical_128.gif"/>
          <p:cNvPicPr>
            <a:picLocks noChangeAspect="1" noChangeArrowheads="1"/>
          </p:cNvPicPr>
          <p:nvPr/>
        </p:nvPicPr>
        <p:blipFill>
          <a:blip r:embed="rId6" cstate="print"/>
          <a:srcRect/>
          <a:stretch>
            <a:fillRect/>
          </a:stretch>
        </p:blipFill>
        <p:spPr bwMode="auto">
          <a:xfrm>
            <a:off x="3105082" y="2828915"/>
            <a:ext cx="1219200" cy="1219200"/>
          </a:xfrm>
          <a:prstGeom prst="rect">
            <a:avLst/>
          </a:prstGeom>
          <a:noFill/>
          <a:ln w="9525">
            <a:noFill/>
            <a:miter lim="800000"/>
            <a:headEnd/>
            <a:tailEnd/>
          </a:ln>
        </p:spPr>
      </p:pic>
      <p:pic>
        <p:nvPicPr>
          <p:cNvPr id="35" name="Picture 5" descr="C:\Users\Gustavo\AppData\Local\Temp\wz5f2f\128\normal\clients_128.gif"/>
          <p:cNvPicPr>
            <a:picLocks noChangeAspect="1" noChangeArrowheads="1"/>
          </p:cNvPicPr>
          <p:nvPr/>
        </p:nvPicPr>
        <p:blipFill>
          <a:blip r:embed="rId7" cstate="print"/>
          <a:srcRect/>
          <a:stretch>
            <a:fillRect/>
          </a:stretch>
        </p:blipFill>
        <p:spPr bwMode="auto">
          <a:xfrm>
            <a:off x="7034172" y="2971791"/>
            <a:ext cx="12192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
            </a:r>
            <a:br>
              <a:rPr lang="es-MX" dirty="0" smtClean="0"/>
            </a:br>
            <a:r>
              <a:rPr lang="es-MX" dirty="0" err="1" smtClean="0">
                <a:solidFill>
                  <a:schemeClr val="tx1">
                    <a:lumMod val="50000"/>
                    <a:lumOff val="50000"/>
                  </a:schemeClr>
                </a:solidFill>
                <a:latin typeface="Wingdings" pitchFamily="2" charset="2"/>
              </a:rPr>
              <a:t>î</a:t>
            </a:r>
            <a:r>
              <a:rPr lang="es-MX" dirty="0" err="1" smtClean="0"/>
              <a:t>Mecánica</a:t>
            </a:r>
            <a:r>
              <a:rPr lang="es-MX" dirty="0" smtClean="0"/>
              <a:t> económica</a:t>
            </a:r>
            <a:endParaRPr lang="es-MX" dirty="0"/>
          </a:p>
        </p:txBody>
      </p:sp>
      <p:sp>
        <p:nvSpPr>
          <p:cNvPr id="4" name="AutoShape 8"/>
          <p:cNvSpPr>
            <a:spLocks noChangeArrowheads="1"/>
          </p:cNvSpPr>
          <p:nvPr/>
        </p:nvSpPr>
        <p:spPr bwMode="auto">
          <a:xfrm flipH="1">
            <a:off x="1981200" y="3690958"/>
            <a:ext cx="609600" cy="457200"/>
          </a:xfrm>
          <a:prstGeom prst="rightArrow">
            <a:avLst>
              <a:gd name="adj1" fmla="val 47917"/>
              <a:gd name="adj2" fmla="val 50691"/>
            </a:avLst>
          </a:prstGeom>
          <a:solidFill>
            <a:srgbClr val="FFFF00"/>
          </a:solidFill>
          <a:ln w="9525">
            <a:solidFill>
              <a:schemeClr val="tx1"/>
            </a:solidFill>
            <a:miter lim="800000"/>
            <a:headEnd/>
            <a:tailEnd/>
          </a:ln>
        </p:spPr>
        <p:txBody>
          <a:bodyPr wrap="none" anchor="ctr"/>
          <a:lstStyle/>
          <a:p>
            <a:endParaRPr lang="es-MX" sz="2200">
              <a:latin typeface="+mj-lt"/>
            </a:endParaRPr>
          </a:p>
        </p:txBody>
      </p:sp>
      <p:sp>
        <p:nvSpPr>
          <p:cNvPr id="5" name="AutoShape 9"/>
          <p:cNvSpPr>
            <a:spLocks noChangeArrowheads="1"/>
          </p:cNvSpPr>
          <p:nvPr/>
        </p:nvSpPr>
        <p:spPr bwMode="auto">
          <a:xfrm>
            <a:off x="6934200" y="3767158"/>
            <a:ext cx="609600" cy="457200"/>
          </a:xfrm>
          <a:prstGeom prst="rightArrow">
            <a:avLst>
              <a:gd name="adj1" fmla="val 47917"/>
              <a:gd name="adj2" fmla="val 50691"/>
            </a:avLst>
          </a:prstGeom>
          <a:solidFill>
            <a:srgbClr val="FFFF00"/>
          </a:solidFill>
          <a:ln w="9525">
            <a:solidFill>
              <a:schemeClr val="tx1"/>
            </a:solidFill>
            <a:miter lim="800000"/>
            <a:headEnd/>
            <a:tailEnd/>
          </a:ln>
        </p:spPr>
        <p:txBody>
          <a:bodyPr wrap="none" anchor="ctr"/>
          <a:lstStyle/>
          <a:p>
            <a:endParaRPr lang="es-MX"/>
          </a:p>
        </p:txBody>
      </p:sp>
      <p:sp>
        <p:nvSpPr>
          <p:cNvPr id="6" name="Text Box 10"/>
          <p:cNvSpPr txBox="1">
            <a:spLocks noChangeArrowheads="1"/>
          </p:cNvSpPr>
          <p:nvPr/>
        </p:nvSpPr>
        <p:spPr bwMode="auto">
          <a:xfrm>
            <a:off x="3048000" y="2605108"/>
            <a:ext cx="562975" cy="226665"/>
          </a:xfrm>
          <a:prstGeom prst="rect">
            <a:avLst/>
          </a:prstGeom>
          <a:noFill/>
          <a:ln w="9525">
            <a:noFill/>
            <a:miter lim="800000"/>
            <a:headEnd/>
            <a:tailEnd/>
          </a:ln>
        </p:spPr>
        <p:txBody>
          <a:bodyPr wrap="none">
            <a:spAutoFit/>
          </a:bodyPr>
          <a:lstStyle/>
          <a:p>
            <a:pPr>
              <a:lnSpc>
                <a:spcPct val="50000"/>
              </a:lnSpc>
            </a:pPr>
            <a:r>
              <a:rPr lang="es-MX" sz="2200" baseline="-25000">
                <a:latin typeface="+mj-lt"/>
              </a:rPr>
              <a:t>$100</a:t>
            </a:r>
            <a:endParaRPr lang="es-ES" sz="2200" baseline="-25000">
              <a:latin typeface="+mj-lt"/>
            </a:endParaRPr>
          </a:p>
        </p:txBody>
      </p:sp>
      <p:sp>
        <p:nvSpPr>
          <p:cNvPr id="7" name="Text Box 11"/>
          <p:cNvSpPr txBox="1">
            <a:spLocks noChangeArrowheads="1"/>
          </p:cNvSpPr>
          <p:nvPr/>
        </p:nvSpPr>
        <p:spPr bwMode="auto">
          <a:xfrm>
            <a:off x="4830763" y="2605108"/>
            <a:ext cx="503237" cy="226665"/>
          </a:xfrm>
          <a:prstGeom prst="rect">
            <a:avLst/>
          </a:prstGeom>
          <a:noFill/>
          <a:ln w="9525">
            <a:noFill/>
            <a:miter lim="800000"/>
            <a:headEnd/>
            <a:tailEnd/>
          </a:ln>
        </p:spPr>
        <p:txBody>
          <a:bodyPr>
            <a:spAutoFit/>
          </a:bodyPr>
          <a:lstStyle/>
          <a:p>
            <a:pPr>
              <a:lnSpc>
                <a:spcPct val="50000"/>
              </a:lnSpc>
            </a:pPr>
            <a:r>
              <a:rPr lang="es-MX" sz="2200" baseline="-25000" dirty="0" smtClean="0">
                <a:latin typeface="+mj-lt"/>
              </a:rPr>
              <a:t>$16</a:t>
            </a:r>
            <a:endParaRPr lang="es-ES" sz="2200" baseline="-25000" dirty="0">
              <a:latin typeface="+mj-lt"/>
            </a:endParaRPr>
          </a:p>
        </p:txBody>
      </p:sp>
      <p:sp>
        <p:nvSpPr>
          <p:cNvPr id="8" name="Text Box 12"/>
          <p:cNvSpPr txBox="1">
            <a:spLocks noChangeArrowheads="1"/>
          </p:cNvSpPr>
          <p:nvPr/>
        </p:nvSpPr>
        <p:spPr bwMode="auto">
          <a:xfrm>
            <a:off x="3048000" y="1851046"/>
            <a:ext cx="702052" cy="226665"/>
          </a:xfrm>
          <a:prstGeom prst="rect">
            <a:avLst/>
          </a:prstGeom>
          <a:noFill/>
          <a:ln w="9525">
            <a:noFill/>
            <a:miter lim="800000"/>
            <a:headEnd/>
            <a:tailEnd/>
          </a:ln>
        </p:spPr>
        <p:txBody>
          <a:bodyPr wrap="none">
            <a:spAutoFit/>
          </a:bodyPr>
          <a:lstStyle/>
          <a:p>
            <a:pPr>
              <a:lnSpc>
                <a:spcPct val="50000"/>
              </a:lnSpc>
            </a:pPr>
            <a:r>
              <a:rPr lang="es-MX" sz="2200" baseline="-25000">
                <a:latin typeface="+mj-lt"/>
              </a:rPr>
              <a:t>Monto</a:t>
            </a:r>
            <a:endParaRPr lang="es-ES" sz="2200" baseline="-25000">
              <a:latin typeface="+mj-lt"/>
            </a:endParaRPr>
          </a:p>
        </p:txBody>
      </p:sp>
      <p:sp>
        <p:nvSpPr>
          <p:cNvPr id="9" name="Text Box 13"/>
          <p:cNvSpPr txBox="1">
            <a:spLocks noChangeArrowheads="1"/>
          </p:cNvSpPr>
          <p:nvPr/>
        </p:nvSpPr>
        <p:spPr bwMode="auto">
          <a:xfrm>
            <a:off x="4724400" y="1876446"/>
            <a:ext cx="990600" cy="226665"/>
          </a:xfrm>
          <a:prstGeom prst="rect">
            <a:avLst/>
          </a:prstGeom>
          <a:noFill/>
          <a:ln w="9525">
            <a:noFill/>
            <a:miter lim="800000"/>
            <a:headEnd/>
            <a:tailEnd/>
          </a:ln>
        </p:spPr>
        <p:txBody>
          <a:bodyPr>
            <a:spAutoFit/>
          </a:bodyPr>
          <a:lstStyle/>
          <a:p>
            <a:pPr>
              <a:lnSpc>
                <a:spcPct val="50000"/>
              </a:lnSpc>
            </a:pPr>
            <a:r>
              <a:rPr lang="es-MX" sz="2200" baseline="-25000" dirty="0">
                <a:latin typeface="+mj-lt"/>
              </a:rPr>
              <a:t>IVA </a:t>
            </a:r>
            <a:r>
              <a:rPr lang="es-MX" sz="2200" baseline="-25000" dirty="0" smtClean="0">
                <a:latin typeface="+mj-lt"/>
              </a:rPr>
              <a:t>16%</a:t>
            </a:r>
            <a:endParaRPr lang="es-ES" sz="2200" baseline="-25000" dirty="0">
              <a:latin typeface="+mj-lt"/>
            </a:endParaRPr>
          </a:p>
        </p:txBody>
      </p:sp>
      <p:sp>
        <p:nvSpPr>
          <p:cNvPr id="10" name="Text Box 16"/>
          <p:cNvSpPr txBox="1">
            <a:spLocks noChangeArrowheads="1"/>
          </p:cNvSpPr>
          <p:nvPr/>
        </p:nvSpPr>
        <p:spPr bwMode="auto">
          <a:xfrm>
            <a:off x="4800600" y="4910158"/>
            <a:ext cx="808038" cy="226665"/>
          </a:xfrm>
          <a:prstGeom prst="rect">
            <a:avLst/>
          </a:prstGeom>
          <a:noFill/>
          <a:ln w="9525">
            <a:noFill/>
            <a:miter lim="800000"/>
            <a:headEnd/>
            <a:tailEnd/>
          </a:ln>
        </p:spPr>
        <p:txBody>
          <a:bodyPr>
            <a:spAutoFit/>
          </a:bodyPr>
          <a:lstStyle/>
          <a:p>
            <a:pPr>
              <a:lnSpc>
                <a:spcPct val="50000"/>
              </a:lnSpc>
            </a:pPr>
            <a:r>
              <a:rPr lang="es-MX" sz="2200" baseline="-25000" dirty="0" smtClean="0">
                <a:latin typeface="+mj-lt"/>
              </a:rPr>
              <a:t>$40</a:t>
            </a:r>
            <a:endParaRPr lang="es-ES" sz="2200" baseline="-25000" dirty="0">
              <a:latin typeface="+mj-lt"/>
            </a:endParaRPr>
          </a:p>
        </p:txBody>
      </p:sp>
      <p:sp>
        <p:nvSpPr>
          <p:cNvPr id="11" name="Text Box 17"/>
          <p:cNvSpPr txBox="1">
            <a:spLocks noChangeArrowheads="1"/>
          </p:cNvSpPr>
          <p:nvPr/>
        </p:nvSpPr>
        <p:spPr bwMode="auto">
          <a:xfrm>
            <a:off x="3048000" y="4910158"/>
            <a:ext cx="562975" cy="226665"/>
          </a:xfrm>
          <a:prstGeom prst="rect">
            <a:avLst/>
          </a:prstGeom>
          <a:noFill/>
          <a:ln w="9525">
            <a:noFill/>
            <a:miter lim="800000"/>
            <a:headEnd/>
            <a:tailEnd/>
          </a:ln>
        </p:spPr>
        <p:txBody>
          <a:bodyPr wrap="none">
            <a:spAutoFit/>
          </a:bodyPr>
          <a:lstStyle/>
          <a:p>
            <a:pPr>
              <a:lnSpc>
                <a:spcPct val="50000"/>
              </a:lnSpc>
            </a:pPr>
            <a:r>
              <a:rPr lang="es-MX" sz="2200" baseline="-25000">
                <a:latin typeface="+mj-lt"/>
              </a:rPr>
              <a:t>$250</a:t>
            </a:r>
            <a:endParaRPr lang="es-ES" sz="2200" baseline="-25000">
              <a:latin typeface="+mj-lt"/>
            </a:endParaRPr>
          </a:p>
        </p:txBody>
      </p:sp>
      <p:sp>
        <p:nvSpPr>
          <p:cNvPr id="12" name="Text Box 18"/>
          <p:cNvSpPr txBox="1">
            <a:spLocks noChangeArrowheads="1"/>
          </p:cNvSpPr>
          <p:nvPr/>
        </p:nvSpPr>
        <p:spPr bwMode="auto">
          <a:xfrm>
            <a:off x="6429388" y="5138758"/>
            <a:ext cx="914400" cy="226665"/>
          </a:xfrm>
          <a:prstGeom prst="rect">
            <a:avLst/>
          </a:prstGeom>
          <a:noFill/>
          <a:ln w="9525">
            <a:noFill/>
            <a:miter lim="800000"/>
            <a:headEnd/>
            <a:tailEnd/>
          </a:ln>
        </p:spPr>
        <p:txBody>
          <a:bodyPr>
            <a:spAutoFit/>
          </a:bodyPr>
          <a:lstStyle/>
          <a:p>
            <a:pPr>
              <a:lnSpc>
                <a:spcPct val="50000"/>
              </a:lnSpc>
            </a:pPr>
            <a:r>
              <a:rPr lang="es-MX" sz="2200" baseline="-25000" dirty="0">
                <a:solidFill>
                  <a:srgbClr val="FF0000"/>
                </a:solidFill>
                <a:latin typeface="+mj-lt"/>
              </a:rPr>
              <a:t>$ </a:t>
            </a:r>
            <a:r>
              <a:rPr lang="es-MX" sz="2200" baseline="-25000" dirty="0" smtClean="0">
                <a:solidFill>
                  <a:srgbClr val="FF0000"/>
                </a:solidFill>
                <a:latin typeface="+mj-lt"/>
              </a:rPr>
              <a:t>(56)</a:t>
            </a:r>
            <a:endParaRPr lang="es-ES" sz="2200" baseline="-25000" dirty="0">
              <a:solidFill>
                <a:srgbClr val="FF0000"/>
              </a:solidFill>
              <a:latin typeface="+mj-lt"/>
            </a:endParaRPr>
          </a:p>
        </p:txBody>
      </p:sp>
      <p:sp>
        <p:nvSpPr>
          <p:cNvPr id="13" name="Text Box 19"/>
          <p:cNvSpPr txBox="1">
            <a:spLocks noChangeArrowheads="1"/>
          </p:cNvSpPr>
          <p:nvPr/>
        </p:nvSpPr>
        <p:spPr bwMode="auto">
          <a:xfrm>
            <a:off x="5943600" y="2928958"/>
            <a:ext cx="562975" cy="226665"/>
          </a:xfrm>
          <a:prstGeom prst="rect">
            <a:avLst/>
          </a:prstGeom>
          <a:noFill/>
          <a:ln w="9525">
            <a:noFill/>
            <a:miter lim="800000"/>
            <a:headEnd/>
            <a:tailEnd/>
          </a:ln>
        </p:spPr>
        <p:txBody>
          <a:bodyPr wrap="none">
            <a:spAutoFit/>
          </a:bodyPr>
          <a:lstStyle/>
          <a:p>
            <a:pPr>
              <a:lnSpc>
                <a:spcPct val="50000"/>
              </a:lnSpc>
            </a:pPr>
            <a:r>
              <a:rPr lang="es-MX" sz="2200" baseline="-25000">
                <a:latin typeface="+mj-lt"/>
              </a:rPr>
              <a:t>$500</a:t>
            </a:r>
            <a:endParaRPr lang="es-ES" sz="2200" baseline="-25000">
              <a:latin typeface="+mj-lt"/>
            </a:endParaRPr>
          </a:p>
        </p:txBody>
      </p:sp>
      <p:sp>
        <p:nvSpPr>
          <p:cNvPr id="14" name="Text Box 20"/>
          <p:cNvSpPr txBox="1">
            <a:spLocks noChangeArrowheads="1"/>
          </p:cNvSpPr>
          <p:nvPr/>
        </p:nvSpPr>
        <p:spPr bwMode="auto">
          <a:xfrm>
            <a:off x="6559569" y="4757758"/>
            <a:ext cx="655637" cy="226665"/>
          </a:xfrm>
          <a:prstGeom prst="rect">
            <a:avLst/>
          </a:prstGeom>
          <a:noFill/>
          <a:ln w="9525">
            <a:noFill/>
            <a:miter lim="800000"/>
            <a:headEnd/>
            <a:tailEnd/>
          </a:ln>
        </p:spPr>
        <p:txBody>
          <a:bodyPr>
            <a:spAutoFit/>
          </a:bodyPr>
          <a:lstStyle/>
          <a:p>
            <a:pPr>
              <a:lnSpc>
                <a:spcPct val="50000"/>
              </a:lnSpc>
            </a:pPr>
            <a:r>
              <a:rPr lang="es-MX" sz="2200" baseline="-25000">
                <a:latin typeface="+mj-lt"/>
              </a:rPr>
              <a:t>$0</a:t>
            </a:r>
            <a:endParaRPr lang="es-ES" sz="2200" baseline="-25000">
              <a:latin typeface="+mj-lt"/>
            </a:endParaRPr>
          </a:p>
        </p:txBody>
      </p:sp>
      <p:sp>
        <p:nvSpPr>
          <p:cNvPr id="15" name="Text Box 21"/>
          <p:cNvSpPr txBox="1">
            <a:spLocks noChangeArrowheads="1"/>
          </p:cNvSpPr>
          <p:nvPr/>
        </p:nvSpPr>
        <p:spPr bwMode="auto">
          <a:xfrm>
            <a:off x="3124200" y="6067446"/>
            <a:ext cx="838200" cy="226665"/>
          </a:xfrm>
          <a:prstGeom prst="rect">
            <a:avLst/>
          </a:prstGeom>
          <a:noFill/>
          <a:ln w="9525">
            <a:noFill/>
            <a:miter lim="800000"/>
            <a:headEnd/>
            <a:tailEnd/>
          </a:ln>
        </p:spPr>
        <p:txBody>
          <a:bodyPr>
            <a:spAutoFit/>
          </a:bodyPr>
          <a:lstStyle/>
          <a:p>
            <a:pPr>
              <a:lnSpc>
                <a:spcPct val="50000"/>
              </a:lnSpc>
            </a:pPr>
            <a:r>
              <a:rPr lang="es-MX" sz="2200" baseline="-25000">
                <a:latin typeface="+mj-lt"/>
              </a:rPr>
              <a:t>$350</a:t>
            </a:r>
            <a:endParaRPr lang="es-ES" sz="2200" baseline="-25000">
              <a:latin typeface="+mj-lt"/>
            </a:endParaRPr>
          </a:p>
        </p:txBody>
      </p:sp>
      <p:sp>
        <p:nvSpPr>
          <p:cNvPr id="16" name="AutoShape 23"/>
          <p:cNvSpPr>
            <a:spLocks/>
          </p:cNvSpPr>
          <p:nvPr/>
        </p:nvSpPr>
        <p:spPr bwMode="auto">
          <a:xfrm>
            <a:off x="5410200" y="1557358"/>
            <a:ext cx="381000" cy="4800600"/>
          </a:xfrm>
          <a:prstGeom prst="rightBrace">
            <a:avLst>
              <a:gd name="adj1" fmla="val 44975"/>
              <a:gd name="adj2" fmla="val 50000"/>
            </a:avLst>
          </a:prstGeom>
          <a:noFill/>
          <a:ln w="38100">
            <a:solidFill>
              <a:schemeClr val="tx1"/>
            </a:solidFill>
            <a:round/>
            <a:headEnd/>
            <a:tailEnd/>
          </a:ln>
        </p:spPr>
        <p:txBody>
          <a:bodyPr wrap="none" anchor="ctr"/>
          <a:lstStyle/>
          <a:p>
            <a:endParaRPr lang="es-MX" sz="2200">
              <a:latin typeface="+mj-lt"/>
            </a:endParaRPr>
          </a:p>
        </p:txBody>
      </p:sp>
      <p:sp>
        <p:nvSpPr>
          <p:cNvPr id="17" name="AutoShape 24"/>
          <p:cNvSpPr>
            <a:spLocks/>
          </p:cNvSpPr>
          <p:nvPr/>
        </p:nvSpPr>
        <p:spPr bwMode="auto">
          <a:xfrm flipH="1">
            <a:off x="2743200" y="1557358"/>
            <a:ext cx="381000" cy="4800600"/>
          </a:xfrm>
          <a:prstGeom prst="rightBrace">
            <a:avLst>
              <a:gd name="adj1" fmla="val 44975"/>
              <a:gd name="adj2" fmla="val 50000"/>
            </a:avLst>
          </a:prstGeom>
          <a:noFill/>
          <a:ln w="38100">
            <a:solidFill>
              <a:schemeClr val="tx1"/>
            </a:solidFill>
            <a:round/>
            <a:headEnd/>
            <a:tailEnd/>
          </a:ln>
        </p:spPr>
        <p:txBody>
          <a:bodyPr wrap="none" anchor="ctr"/>
          <a:lstStyle/>
          <a:p>
            <a:endParaRPr lang="es-MX" sz="2200">
              <a:latin typeface="+mj-lt"/>
            </a:endParaRPr>
          </a:p>
        </p:txBody>
      </p:sp>
      <p:sp>
        <p:nvSpPr>
          <p:cNvPr id="18" name="Line 25"/>
          <p:cNvSpPr>
            <a:spLocks noChangeShapeType="1"/>
          </p:cNvSpPr>
          <p:nvPr/>
        </p:nvSpPr>
        <p:spPr bwMode="auto">
          <a:xfrm>
            <a:off x="3048000" y="5991246"/>
            <a:ext cx="762000" cy="0"/>
          </a:xfrm>
          <a:prstGeom prst="line">
            <a:avLst/>
          </a:prstGeom>
          <a:noFill/>
          <a:ln w="9525">
            <a:solidFill>
              <a:schemeClr val="tx1"/>
            </a:solidFill>
            <a:round/>
            <a:headEnd/>
            <a:tailEnd/>
          </a:ln>
        </p:spPr>
        <p:txBody>
          <a:bodyPr wrap="none" anchor="ctr"/>
          <a:lstStyle/>
          <a:p>
            <a:endParaRPr lang="es-MX" sz="2200">
              <a:latin typeface="+mj-lt"/>
            </a:endParaRPr>
          </a:p>
        </p:txBody>
      </p:sp>
      <p:sp>
        <p:nvSpPr>
          <p:cNvPr id="19" name="Line 26"/>
          <p:cNvSpPr>
            <a:spLocks noChangeShapeType="1"/>
          </p:cNvSpPr>
          <p:nvPr/>
        </p:nvSpPr>
        <p:spPr bwMode="auto">
          <a:xfrm>
            <a:off x="4724400" y="5991246"/>
            <a:ext cx="762000" cy="0"/>
          </a:xfrm>
          <a:prstGeom prst="line">
            <a:avLst/>
          </a:prstGeom>
          <a:noFill/>
          <a:ln w="9525">
            <a:solidFill>
              <a:schemeClr val="tx1"/>
            </a:solidFill>
            <a:round/>
            <a:headEnd/>
            <a:tailEnd/>
          </a:ln>
        </p:spPr>
        <p:txBody>
          <a:bodyPr wrap="none" anchor="ctr"/>
          <a:lstStyle/>
          <a:p>
            <a:endParaRPr lang="es-MX" sz="2200">
              <a:latin typeface="+mj-lt"/>
            </a:endParaRPr>
          </a:p>
        </p:txBody>
      </p:sp>
      <p:sp>
        <p:nvSpPr>
          <p:cNvPr id="20" name="Text Box 27"/>
          <p:cNvSpPr txBox="1">
            <a:spLocks noChangeArrowheads="1"/>
          </p:cNvSpPr>
          <p:nvPr/>
        </p:nvSpPr>
        <p:spPr bwMode="auto">
          <a:xfrm>
            <a:off x="4648200" y="6067446"/>
            <a:ext cx="914400" cy="226665"/>
          </a:xfrm>
          <a:prstGeom prst="rect">
            <a:avLst/>
          </a:prstGeom>
          <a:noFill/>
          <a:ln w="9525">
            <a:noFill/>
            <a:miter lim="800000"/>
            <a:headEnd/>
            <a:tailEnd/>
          </a:ln>
        </p:spPr>
        <p:txBody>
          <a:bodyPr>
            <a:spAutoFit/>
          </a:bodyPr>
          <a:lstStyle/>
          <a:p>
            <a:pPr>
              <a:lnSpc>
                <a:spcPct val="50000"/>
              </a:lnSpc>
            </a:pPr>
            <a:r>
              <a:rPr lang="es-MX" sz="2200" baseline="-25000" dirty="0">
                <a:latin typeface="+mj-lt"/>
              </a:rPr>
              <a:t>$ </a:t>
            </a:r>
            <a:r>
              <a:rPr lang="es-MX" sz="2200" baseline="-25000" dirty="0" smtClean="0">
                <a:latin typeface="+mj-lt"/>
              </a:rPr>
              <a:t>56</a:t>
            </a:r>
            <a:endParaRPr lang="es-ES" sz="2200" baseline="-25000" dirty="0">
              <a:latin typeface="+mj-lt"/>
            </a:endParaRPr>
          </a:p>
        </p:txBody>
      </p:sp>
      <p:sp>
        <p:nvSpPr>
          <p:cNvPr id="21" name="Text Box 28"/>
          <p:cNvSpPr txBox="1">
            <a:spLocks noChangeArrowheads="1"/>
          </p:cNvSpPr>
          <p:nvPr/>
        </p:nvSpPr>
        <p:spPr bwMode="auto">
          <a:xfrm>
            <a:off x="1905000" y="4602525"/>
            <a:ext cx="914400" cy="226665"/>
          </a:xfrm>
          <a:prstGeom prst="rect">
            <a:avLst/>
          </a:prstGeom>
          <a:noFill/>
          <a:ln w="9525">
            <a:noFill/>
            <a:miter lim="800000"/>
            <a:headEnd/>
            <a:tailEnd/>
          </a:ln>
        </p:spPr>
        <p:txBody>
          <a:bodyPr>
            <a:spAutoFit/>
          </a:bodyPr>
          <a:lstStyle/>
          <a:p>
            <a:pPr>
              <a:lnSpc>
                <a:spcPct val="50000"/>
              </a:lnSpc>
            </a:pPr>
            <a:r>
              <a:rPr lang="es-MX" sz="2200" baseline="-25000" dirty="0">
                <a:latin typeface="+mj-lt"/>
              </a:rPr>
              <a:t>$ </a:t>
            </a:r>
            <a:r>
              <a:rPr lang="es-MX" sz="2200" baseline="-25000" dirty="0" smtClean="0">
                <a:latin typeface="+mj-lt"/>
              </a:rPr>
              <a:t>56</a:t>
            </a:r>
            <a:endParaRPr lang="es-ES" sz="2200" baseline="-25000" dirty="0">
              <a:latin typeface="+mj-lt"/>
            </a:endParaRPr>
          </a:p>
        </p:txBody>
      </p:sp>
      <p:cxnSp>
        <p:nvCxnSpPr>
          <p:cNvPr id="22" name="AutoShape 29"/>
          <p:cNvCxnSpPr>
            <a:cxnSpLocks noChangeShapeType="1"/>
            <a:stCxn id="31" idx="2"/>
            <a:endCxn id="36" idx="2"/>
          </p:cNvCxnSpPr>
          <p:nvPr/>
        </p:nvCxnSpPr>
        <p:spPr bwMode="auto">
          <a:xfrm rot="16200000" flipH="1">
            <a:off x="3824278" y="2004994"/>
            <a:ext cx="1588" cy="4857784"/>
          </a:xfrm>
          <a:prstGeom prst="bentConnector3">
            <a:avLst>
              <a:gd name="adj1" fmla="val 142450674"/>
            </a:avLst>
          </a:prstGeom>
          <a:noFill/>
          <a:ln w="38100">
            <a:solidFill>
              <a:schemeClr val="tx1"/>
            </a:solidFill>
            <a:miter lim="800000"/>
            <a:headEnd/>
            <a:tailEnd type="triangle" w="med" len="med"/>
          </a:ln>
        </p:spPr>
      </p:cxnSp>
      <p:sp>
        <p:nvSpPr>
          <p:cNvPr id="23" name="Text Box 30"/>
          <p:cNvSpPr txBox="1">
            <a:spLocks noChangeArrowheads="1"/>
          </p:cNvSpPr>
          <p:nvPr/>
        </p:nvSpPr>
        <p:spPr bwMode="auto">
          <a:xfrm>
            <a:off x="1828800" y="4893037"/>
            <a:ext cx="914400" cy="226665"/>
          </a:xfrm>
          <a:prstGeom prst="rect">
            <a:avLst/>
          </a:prstGeom>
          <a:noFill/>
          <a:ln w="9525">
            <a:noFill/>
            <a:miter lim="800000"/>
            <a:headEnd/>
            <a:tailEnd/>
          </a:ln>
        </p:spPr>
        <p:txBody>
          <a:bodyPr>
            <a:spAutoFit/>
          </a:bodyPr>
          <a:lstStyle/>
          <a:p>
            <a:pPr>
              <a:lnSpc>
                <a:spcPct val="50000"/>
              </a:lnSpc>
            </a:pPr>
            <a:r>
              <a:rPr lang="es-MX" sz="2200" baseline="-25000" dirty="0">
                <a:solidFill>
                  <a:srgbClr val="FF0000"/>
                </a:solidFill>
                <a:latin typeface="+mj-lt"/>
              </a:rPr>
              <a:t>$ </a:t>
            </a:r>
            <a:r>
              <a:rPr lang="es-MX" sz="2200" baseline="-25000" dirty="0" smtClean="0">
                <a:solidFill>
                  <a:srgbClr val="FF0000"/>
                </a:solidFill>
                <a:latin typeface="+mj-lt"/>
              </a:rPr>
              <a:t>(56)</a:t>
            </a:r>
            <a:endParaRPr lang="es-ES" sz="2200" baseline="-25000" dirty="0">
              <a:solidFill>
                <a:srgbClr val="FF0000"/>
              </a:solidFill>
              <a:latin typeface="+mj-lt"/>
            </a:endParaRPr>
          </a:p>
        </p:txBody>
      </p:sp>
      <p:sp>
        <p:nvSpPr>
          <p:cNvPr id="24" name="Text Box 31"/>
          <p:cNvSpPr txBox="1">
            <a:spLocks noChangeArrowheads="1"/>
          </p:cNvSpPr>
          <p:nvPr/>
        </p:nvSpPr>
        <p:spPr bwMode="auto">
          <a:xfrm>
            <a:off x="2239963" y="5274037"/>
            <a:ext cx="655637" cy="226665"/>
          </a:xfrm>
          <a:prstGeom prst="rect">
            <a:avLst/>
          </a:prstGeom>
          <a:noFill/>
          <a:ln w="9525">
            <a:noFill/>
            <a:miter lim="800000"/>
            <a:headEnd/>
            <a:tailEnd/>
          </a:ln>
        </p:spPr>
        <p:txBody>
          <a:bodyPr>
            <a:spAutoFit/>
          </a:bodyPr>
          <a:lstStyle/>
          <a:p>
            <a:pPr>
              <a:lnSpc>
                <a:spcPct val="50000"/>
              </a:lnSpc>
            </a:pPr>
            <a:r>
              <a:rPr lang="es-MX" sz="2200" baseline="-25000">
                <a:latin typeface="+mj-lt"/>
              </a:rPr>
              <a:t>$0</a:t>
            </a:r>
            <a:endParaRPr lang="es-ES" sz="2200" baseline="-25000">
              <a:latin typeface="+mj-lt"/>
            </a:endParaRPr>
          </a:p>
        </p:txBody>
      </p:sp>
      <p:sp>
        <p:nvSpPr>
          <p:cNvPr id="25" name="Line 32"/>
          <p:cNvSpPr>
            <a:spLocks noChangeShapeType="1"/>
          </p:cNvSpPr>
          <p:nvPr/>
        </p:nvSpPr>
        <p:spPr bwMode="auto">
          <a:xfrm>
            <a:off x="1905000" y="5274037"/>
            <a:ext cx="762000" cy="0"/>
          </a:xfrm>
          <a:prstGeom prst="line">
            <a:avLst/>
          </a:prstGeom>
          <a:noFill/>
          <a:ln w="9525">
            <a:solidFill>
              <a:schemeClr val="tx1"/>
            </a:solidFill>
            <a:round/>
            <a:headEnd/>
            <a:tailEnd/>
          </a:ln>
        </p:spPr>
        <p:txBody>
          <a:bodyPr wrap="none" anchor="ctr"/>
          <a:lstStyle/>
          <a:p>
            <a:endParaRPr lang="es-MX" sz="2200">
              <a:latin typeface="+mj-lt"/>
            </a:endParaRPr>
          </a:p>
        </p:txBody>
      </p:sp>
      <p:pic>
        <p:nvPicPr>
          <p:cNvPr id="31" name="Picture 7" descr="C:\Users\Gustavo\AppData\Local\Temp\wzb144\128\guard_128.gif"/>
          <p:cNvPicPr>
            <a:picLocks noChangeAspect="1" noChangeArrowheads="1"/>
          </p:cNvPicPr>
          <p:nvPr/>
        </p:nvPicPr>
        <p:blipFill>
          <a:blip r:embed="rId3" cstate="print"/>
          <a:srcRect/>
          <a:stretch>
            <a:fillRect/>
          </a:stretch>
        </p:blipFill>
        <p:spPr bwMode="auto">
          <a:xfrm>
            <a:off x="785786" y="3214686"/>
            <a:ext cx="1219200" cy="1219200"/>
          </a:xfrm>
          <a:prstGeom prst="rect">
            <a:avLst/>
          </a:prstGeom>
          <a:noFill/>
          <a:ln w="9525">
            <a:noFill/>
            <a:miter lim="800000"/>
            <a:headEnd/>
            <a:tailEnd/>
          </a:ln>
        </p:spPr>
      </p:pic>
      <p:pic>
        <p:nvPicPr>
          <p:cNvPr id="32" name="Picture 10" descr="C:\Users\Gustavo\AppData\Local\Temp\wz5cb0\128\operator_128.gif"/>
          <p:cNvPicPr>
            <a:picLocks noChangeAspect="1" noChangeArrowheads="1"/>
          </p:cNvPicPr>
          <p:nvPr/>
        </p:nvPicPr>
        <p:blipFill>
          <a:blip r:embed="rId4" cstate="print"/>
          <a:srcRect/>
          <a:stretch>
            <a:fillRect/>
          </a:stretch>
        </p:blipFill>
        <p:spPr bwMode="auto">
          <a:xfrm>
            <a:off x="3643306" y="1928802"/>
            <a:ext cx="1219200" cy="1219200"/>
          </a:xfrm>
          <a:prstGeom prst="rect">
            <a:avLst/>
          </a:prstGeom>
          <a:noFill/>
          <a:ln w="9525">
            <a:noFill/>
            <a:miter lim="800000"/>
            <a:headEnd/>
            <a:tailEnd/>
          </a:ln>
        </p:spPr>
      </p:pic>
      <p:pic>
        <p:nvPicPr>
          <p:cNvPr id="33" name="Picture 9" descr="C:\Users\Gustavo\AppData\Local\Temp\wze907\128\technical_128.gif"/>
          <p:cNvPicPr>
            <a:picLocks noChangeAspect="1" noChangeArrowheads="1"/>
          </p:cNvPicPr>
          <p:nvPr/>
        </p:nvPicPr>
        <p:blipFill>
          <a:blip r:embed="rId5" cstate="print"/>
          <a:srcRect/>
          <a:stretch>
            <a:fillRect/>
          </a:stretch>
        </p:blipFill>
        <p:spPr bwMode="auto">
          <a:xfrm>
            <a:off x="3714744" y="4357694"/>
            <a:ext cx="1219200" cy="1219200"/>
          </a:xfrm>
          <a:prstGeom prst="rect">
            <a:avLst/>
          </a:prstGeom>
          <a:noFill/>
          <a:ln w="9525">
            <a:noFill/>
            <a:miter lim="800000"/>
            <a:headEnd/>
            <a:tailEnd/>
          </a:ln>
        </p:spPr>
      </p:pic>
      <p:pic>
        <p:nvPicPr>
          <p:cNvPr id="34" name="Picture 5" descr="C:\Users\Gustavo\AppData\Local\Temp\wz5f2f\128\normal\clients_128.gif"/>
          <p:cNvPicPr>
            <a:picLocks noChangeAspect="1" noChangeArrowheads="1"/>
          </p:cNvPicPr>
          <p:nvPr/>
        </p:nvPicPr>
        <p:blipFill>
          <a:blip r:embed="rId6" cstate="print"/>
          <a:srcRect/>
          <a:stretch>
            <a:fillRect/>
          </a:stretch>
        </p:blipFill>
        <p:spPr bwMode="auto">
          <a:xfrm>
            <a:off x="7715272" y="3357562"/>
            <a:ext cx="1219200" cy="1219200"/>
          </a:xfrm>
          <a:prstGeom prst="rect">
            <a:avLst/>
          </a:prstGeom>
          <a:noFill/>
          <a:ln w="9525">
            <a:noFill/>
            <a:miter lim="800000"/>
            <a:headEnd/>
            <a:tailEnd/>
          </a:ln>
        </p:spPr>
      </p:pic>
      <p:pic>
        <p:nvPicPr>
          <p:cNvPr id="36" name="Picture 4" descr="C:\Users\Gustavo\AppData\Local\Temp\wz255b\128\normal\admin_128.gif"/>
          <p:cNvPicPr>
            <a:picLocks noChangeAspect="1" noChangeArrowheads="1"/>
          </p:cNvPicPr>
          <p:nvPr/>
        </p:nvPicPr>
        <p:blipFill>
          <a:blip r:embed="rId7" cstate="print"/>
          <a:srcRect/>
          <a:stretch>
            <a:fillRect/>
          </a:stretch>
        </p:blipFill>
        <p:spPr bwMode="auto">
          <a:xfrm>
            <a:off x="5643570" y="3214686"/>
            <a:ext cx="12192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
            </a:r>
            <a:br>
              <a:rPr lang="es-MX" dirty="0" smtClean="0"/>
            </a:br>
            <a:r>
              <a:rPr lang="es-MX" dirty="0" err="1" smtClean="0">
                <a:solidFill>
                  <a:schemeClr val="tx1">
                    <a:lumMod val="50000"/>
                    <a:lumOff val="50000"/>
                  </a:schemeClr>
                </a:solidFill>
                <a:latin typeface="Wingdings" pitchFamily="2" charset="2"/>
              </a:rPr>
              <a:t>î</a:t>
            </a:r>
            <a:r>
              <a:rPr lang="es-MX" dirty="0" err="1" smtClean="0"/>
              <a:t>Estructura</a:t>
            </a:r>
            <a:r>
              <a:rPr lang="es-MX" dirty="0" smtClean="0"/>
              <a:t> de la Ley</a:t>
            </a:r>
            <a:endParaRPr lang="es-MX" dirty="0"/>
          </a:p>
        </p:txBody>
      </p:sp>
      <p:sp>
        <p:nvSpPr>
          <p:cNvPr id="4" name="Text Box 3"/>
          <p:cNvSpPr txBox="1">
            <a:spLocks noChangeArrowheads="1"/>
          </p:cNvSpPr>
          <p:nvPr/>
        </p:nvSpPr>
        <p:spPr bwMode="auto">
          <a:xfrm>
            <a:off x="3881438" y="1681185"/>
            <a:ext cx="1385887" cy="53657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pPr algn="ctr"/>
            <a:r>
              <a:rPr lang="es-MX" sz="1400">
                <a:latin typeface="Trebuchet MS" pitchFamily="34" charset="0"/>
              </a:rPr>
              <a:t>Capítulo I </a:t>
            </a:r>
          </a:p>
          <a:p>
            <a:pPr algn="ctr"/>
            <a:r>
              <a:rPr lang="es-MX" sz="1400" b="1">
                <a:latin typeface="Trebuchet MS" pitchFamily="34" charset="0"/>
              </a:rPr>
              <a:t>Generalidades</a:t>
            </a:r>
            <a:endParaRPr lang="es-ES" sz="1800" b="1" baseline="-25000"/>
          </a:p>
        </p:txBody>
      </p:sp>
      <p:sp>
        <p:nvSpPr>
          <p:cNvPr id="5" name="Text Box 4"/>
          <p:cNvSpPr txBox="1">
            <a:spLocks noChangeArrowheads="1"/>
          </p:cNvSpPr>
          <p:nvPr/>
        </p:nvSpPr>
        <p:spPr bwMode="auto">
          <a:xfrm>
            <a:off x="1527175" y="2687660"/>
            <a:ext cx="1128713" cy="71913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ctr"/>
            <a:r>
              <a:rPr lang="es-MX" sz="1400">
                <a:latin typeface="Trebuchet MS" pitchFamily="34" charset="0"/>
              </a:rPr>
              <a:t>Capítulo II </a:t>
            </a:r>
          </a:p>
          <a:p>
            <a:pPr algn="ctr"/>
            <a:r>
              <a:rPr lang="es-MX" sz="1400" b="1">
                <a:latin typeface="Trebuchet MS" pitchFamily="34" charset="0"/>
              </a:rPr>
              <a:t>Enajención</a:t>
            </a:r>
          </a:p>
          <a:p>
            <a:pPr algn="ctr"/>
            <a:endParaRPr lang="es-ES" sz="1800" baseline="-25000"/>
          </a:p>
        </p:txBody>
      </p:sp>
      <p:sp>
        <p:nvSpPr>
          <p:cNvPr id="6" name="Text Box 5"/>
          <p:cNvSpPr txBox="1">
            <a:spLocks noChangeArrowheads="1"/>
          </p:cNvSpPr>
          <p:nvPr/>
        </p:nvSpPr>
        <p:spPr bwMode="auto">
          <a:xfrm>
            <a:off x="3254375" y="2687660"/>
            <a:ext cx="1181100" cy="7493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spAutoFit/>
          </a:bodyPr>
          <a:lstStyle/>
          <a:p>
            <a:pPr algn="ctr"/>
            <a:r>
              <a:rPr lang="es-MX" sz="1400" dirty="0">
                <a:latin typeface="Trebuchet MS" pitchFamily="34" charset="0"/>
              </a:rPr>
              <a:t>Capítulo III </a:t>
            </a:r>
          </a:p>
          <a:p>
            <a:pPr algn="ctr"/>
            <a:r>
              <a:rPr lang="es-MX" sz="1400" b="1" dirty="0">
                <a:latin typeface="Trebuchet MS" pitchFamily="34" charset="0"/>
              </a:rPr>
              <a:t>Prestación </a:t>
            </a:r>
          </a:p>
          <a:p>
            <a:pPr algn="ctr"/>
            <a:r>
              <a:rPr lang="es-MX" sz="1400" b="1" dirty="0">
                <a:latin typeface="Trebuchet MS" pitchFamily="34" charset="0"/>
              </a:rPr>
              <a:t>de servicios</a:t>
            </a:r>
            <a:endParaRPr lang="es-ES" sz="1800" b="1" baseline="-25000" dirty="0"/>
          </a:p>
        </p:txBody>
      </p:sp>
      <p:sp>
        <p:nvSpPr>
          <p:cNvPr id="7" name="Text Box 6"/>
          <p:cNvSpPr txBox="1">
            <a:spLocks noChangeArrowheads="1"/>
          </p:cNvSpPr>
          <p:nvPr/>
        </p:nvSpPr>
        <p:spPr bwMode="auto">
          <a:xfrm>
            <a:off x="4953000" y="2687660"/>
            <a:ext cx="1143000" cy="7493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spAutoFit/>
          </a:bodyPr>
          <a:lstStyle/>
          <a:p>
            <a:pPr algn="ctr"/>
            <a:r>
              <a:rPr lang="es-MX" sz="1400">
                <a:latin typeface="Trebuchet MS" pitchFamily="34" charset="0"/>
              </a:rPr>
              <a:t>Capítulo IV </a:t>
            </a:r>
          </a:p>
          <a:p>
            <a:pPr algn="ctr"/>
            <a:r>
              <a:rPr lang="es-MX" sz="1400" b="1">
                <a:latin typeface="Trebuchet MS" pitchFamily="34" charset="0"/>
              </a:rPr>
              <a:t>Uso o goce </a:t>
            </a:r>
          </a:p>
          <a:p>
            <a:pPr algn="ctr"/>
            <a:r>
              <a:rPr lang="es-MX" sz="1400" b="1">
                <a:latin typeface="Trebuchet MS" pitchFamily="34" charset="0"/>
              </a:rPr>
              <a:t>temporal</a:t>
            </a:r>
            <a:endParaRPr lang="es-ES" sz="1800" b="1" baseline="-25000"/>
          </a:p>
        </p:txBody>
      </p:sp>
      <p:sp>
        <p:nvSpPr>
          <p:cNvPr id="8" name="Text Box 7"/>
          <p:cNvSpPr txBox="1">
            <a:spLocks noChangeArrowheads="1"/>
          </p:cNvSpPr>
          <p:nvPr/>
        </p:nvSpPr>
        <p:spPr bwMode="auto">
          <a:xfrm>
            <a:off x="6524625" y="2687660"/>
            <a:ext cx="1196975" cy="71913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spAutoFit/>
          </a:bodyPr>
          <a:lstStyle/>
          <a:p>
            <a:pPr algn="ctr"/>
            <a:r>
              <a:rPr lang="es-MX" sz="1400">
                <a:latin typeface="Trebuchet MS" pitchFamily="34" charset="0"/>
              </a:rPr>
              <a:t>Capítulo V </a:t>
            </a:r>
          </a:p>
          <a:p>
            <a:pPr algn="ctr"/>
            <a:r>
              <a:rPr lang="es-MX" sz="1400" b="1">
                <a:latin typeface="Trebuchet MS" pitchFamily="34" charset="0"/>
              </a:rPr>
              <a:t>Importación</a:t>
            </a:r>
          </a:p>
          <a:p>
            <a:pPr algn="ctr"/>
            <a:endParaRPr lang="es-ES" sz="1800" baseline="-25000"/>
          </a:p>
        </p:txBody>
      </p:sp>
      <p:sp>
        <p:nvSpPr>
          <p:cNvPr id="9" name="Text Box 8"/>
          <p:cNvSpPr txBox="1">
            <a:spLocks noChangeArrowheads="1"/>
          </p:cNvSpPr>
          <p:nvPr/>
        </p:nvSpPr>
        <p:spPr bwMode="auto">
          <a:xfrm>
            <a:off x="2357438" y="3586185"/>
            <a:ext cx="1195387" cy="536575"/>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es-MX" sz="1400">
                <a:latin typeface="Trebuchet MS" pitchFamily="34" charset="0"/>
              </a:rPr>
              <a:t>Capítulo VI </a:t>
            </a:r>
          </a:p>
          <a:p>
            <a:pPr algn="ctr"/>
            <a:r>
              <a:rPr lang="es-MX" sz="1400" b="1">
                <a:latin typeface="Trebuchet MS" pitchFamily="34" charset="0"/>
              </a:rPr>
              <a:t>Exportación</a:t>
            </a:r>
            <a:endParaRPr lang="es-ES" sz="1800" b="1" baseline="-25000"/>
          </a:p>
        </p:txBody>
      </p:sp>
      <p:cxnSp>
        <p:nvCxnSpPr>
          <p:cNvPr id="10" name="AutoShape 9"/>
          <p:cNvCxnSpPr>
            <a:cxnSpLocks noChangeShapeType="1"/>
            <a:stCxn id="4" idx="2"/>
            <a:endCxn id="5" idx="0"/>
          </p:cNvCxnSpPr>
          <p:nvPr/>
        </p:nvCxnSpPr>
        <p:spPr bwMode="auto">
          <a:xfrm rot="5400000">
            <a:off x="3098007" y="1211285"/>
            <a:ext cx="469900" cy="2482850"/>
          </a:xfrm>
          <a:prstGeom prst="bentConnector3">
            <a:avLst>
              <a:gd name="adj1" fmla="val 50000"/>
            </a:avLst>
          </a:prstGeom>
          <a:noFill/>
          <a:ln w="9525">
            <a:solidFill>
              <a:schemeClr val="tx1"/>
            </a:solidFill>
            <a:miter lim="800000"/>
            <a:headEnd/>
            <a:tailEnd type="triangle" w="med" len="med"/>
          </a:ln>
        </p:spPr>
      </p:cxnSp>
      <p:cxnSp>
        <p:nvCxnSpPr>
          <p:cNvPr id="11" name="AutoShape 10"/>
          <p:cNvCxnSpPr>
            <a:cxnSpLocks noChangeShapeType="1"/>
            <a:stCxn id="4" idx="2"/>
            <a:endCxn id="6" idx="0"/>
          </p:cNvCxnSpPr>
          <p:nvPr/>
        </p:nvCxnSpPr>
        <p:spPr bwMode="auto">
          <a:xfrm rot="5400000">
            <a:off x="3984625" y="2087585"/>
            <a:ext cx="450850" cy="730250"/>
          </a:xfrm>
          <a:prstGeom prst="bentConnector3">
            <a:avLst>
              <a:gd name="adj1" fmla="val 50000"/>
            </a:avLst>
          </a:prstGeom>
          <a:noFill/>
          <a:ln w="9525">
            <a:solidFill>
              <a:schemeClr val="tx1"/>
            </a:solidFill>
            <a:miter lim="800000"/>
            <a:headEnd/>
            <a:tailEnd type="triangle" w="med" len="med"/>
          </a:ln>
        </p:spPr>
      </p:cxnSp>
      <p:cxnSp>
        <p:nvCxnSpPr>
          <p:cNvPr id="12" name="AutoShape 11"/>
          <p:cNvCxnSpPr>
            <a:cxnSpLocks noChangeShapeType="1"/>
            <a:stCxn id="4" idx="2"/>
            <a:endCxn id="7" idx="0"/>
          </p:cNvCxnSpPr>
          <p:nvPr/>
        </p:nvCxnSpPr>
        <p:spPr bwMode="auto">
          <a:xfrm rot="16200000" flipH="1">
            <a:off x="4824413" y="1978047"/>
            <a:ext cx="450850" cy="949325"/>
          </a:xfrm>
          <a:prstGeom prst="bentConnector3">
            <a:avLst>
              <a:gd name="adj1" fmla="val 50000"/>
            </a:avLst>
          </a:prstGeom>
          <a:noFill/>
          <a:ln w="9525">
            <a:solidFill>
              <a:schemeClr val="tx1"/>
            </a:solidFill>
            <a:miter lim="800000"/>
            <a:headEnd/>
            <a:tailEnd type="triangle" w="med" len="med"/>
          </a:ln>
        </p:spPr>
      </p:cxnSp>
      <p:cxnSp>
        <p:nvCxnSpPr>
          <p:cNvPr id="13" name="AutoShape 12"/>
          <p:cNvCxnSpPr>
            <a:cxnSpLocks noChangeShapeType="1"/>
            <a:stCxn id="4" idx="2"/>
            <a:endCxn id="8" idx="0"/>
          </p:cNvCxnSpPr>
          <p:nvPr/>
        </p:nvCxnSpPr>
        <p:spPr bwMode="auto">
          <a:xfrm rot="16200000" flipH="1">
            <a:off x="5613797" y="1178344"/>
            <a:ext cx="469900" cy="2548731"/>
          </a:xfrm>
          <a:prstGeom prst="bentConnector3">
            <a:avLst>
              <a:gd name="adj1" fmla="val 50000"/>
            </a:avLst>
          </a:prstGeom>
          <a:noFill/>
          <a:ln w="9525">
            <a:solidFill>
              <a:schemeClr val="tx1"/>
            </a:solidFill>
            <a:miter lim="800000"/>
            <a:headEnd/>
            <a:tailEnd type="triangle" w="med" len="med"/>
          </a:ln>
        </p:spPr>
      </p:cxnSp>
      <p:cxnSp>
        <p:nvCxnSpPr>
          <p:cNvPr id="14" name="AutoShape 13"/>
          <p:cNvCxnSpPr>
            <a:cxnSpLocks noChangeShapeType="1"/>
            <a:stCxn id="5" idx="3"/>
            <a:endCxn id="9" idx="0"/>
          </p:cNvCxnSpPr>
          <p:nvPr/>
        </p:nvCxnSpPr>
        <p:spPr bwMode="auto">
          <a:xfrm>
            <a:off x="2665413" y="3048023"/>
            <a:ext cx="290512" cy="528637"/>
          </a:xfrm>
          <a:prstGeom prst="bentConnector2">
            <a:avLst/>
          </a:prstGeom>
          <a:noFill/>
          <a:ln w="9525">
            <a:solidFill>
              <a:schemeClr val="tx1"/>
            </a:solidFill>
            <a:miter lim="800000"/>
            <a:headEnd/>
            <a:tailEnd type="triangle" w="med" len="med"/>
          </a:ln>
        </p:spPr>
      </p:cxnSp>
      <p:cxnSp>
        <p:nvCxnSpPr>
          <p:cNvPr id="15" name="AutoShape 14"/>
          <p:cNvCxnSpPr>
            <a:cxnSpLocks noChangeShapeType="1"/>
            <a:stCxn id="6" idx="1"/>
            <a:endCxn id="9" idx="0"/>
          </p:cNvCxnSpPr>
          <p:nvPr/>
        </p:nvCxnSpPr>
        <p:spPr bwMode="auto">
          <a:xfrm rot="10800000" flipV="1">
            <a:off x="2955925" y="3062310"/>
            <a:ext cx="288925" cy="514350"/>
          </a:xfrm>
          <a:prstGeom prst="bentConnector2">
            <a:avLst/>
          </a:prstGeom>
          <a:noFill/>
          <a:ln w="9525">
            <a:solidFill>
              <a:schemeClr val="tx1"/>
            </a:solidFill>
            <a:miter lim="800000"/>
            <a:headEnd/>
            <a:tailEnd type="triangle" w="med" len="med"/>
          </a:ln>
        </p:spPr>
      </p:cxnSp>
      <p:cxnSp>
        <p:nvCxnSpPr>
          <p:cNvPr id="16" name="AutoShape 15"/>
          <p:cNvCxnSpPr>
            <a:cxnSpLocks noChangeShapeType="1"/>
            <a:stCxn id="7" idx="1"/>
            <a:endCxn id="9" idx="3"/>
          </p:cNvCxnSpPr>
          <p:nvPr/>
        </p:nvCxnSpPr>
        <p:spPr bwMode="auto">
          <a:xfrm rot="10800000" flipV="1">
            <a:off x="3562350" y="3062310"/>
            <a:ext cx="1381125" cy="792163"/>
          </a:xfrm>
          <a:prstGeom prst="bentConnector3">
            <a:avLst>
              <a:gd name="adj1" fmla="val 20801"/>
            </a:avLst>
          </a:prstGeom>
          <a:noFill/>
          <a:ln w="9525">
            <a:solidFill>
              <a:schemeClr val="tx1"/>
            </a:solidFill>
            <a:prstDash val="sysDot"/>
            <a:miter lim="800000"/>
            <a:headEnd/>
            <a:tailEnd type="triangle" w="med" len="med"/>
          </a:ln>
        </p:spPr>
      </p:cxnSp>
      <p:sp>
        <p:nvSpPr>
          <p:cNvPr id="17" name="Text Box 16"/>
          <p:cNvSpPr txBox="1">
            <a:spLocks noChangeArrowheads="1"/>
          </p:cNvSpPr>
          <p:nvPr/>
        </p:nvSpPr>
        <p:spPr bwMode="auto">
          <a:xfrm>
            <a:off x="4111625" y="4525985"/>
            <a:ext cx="1246188" cy="536575"/>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es-MX" sz="1400">
                <a:latin typeface="Trebuchet MS" pitchFamily="34" charset="0"/>
              </a:rPr>
              <a:t>Capítulo VII </a:t>
            </a:r>
          </a:p>
          <a:p>
            <a:pPr algn="ctr"/>
            <a:r>
              <a:rPr lang="es-MX" sz="1400" b="1">
                <a:latin typeface="Trebuchet MS" pitchFamily="34" charset="0"/>
              </a:rPr>
              <a:t>Obligaciones</a:t>
            </a:r>
            <a:endParaRPr lang="es-ES" sz="1800" b="1" baseline="-25000"/>
          </a:p>
        </p:txBody>
      </p:sp>
      <p:cxnSp>
        <p:nvCxnSpPr>
          <p:cNvPr id="18" name="AutoShape 17"/>
          <p:cNvCxnSpPr>
            <a:cxnSpLocks noChangeShapeType="1"/>
            <a:stCxn id="5" idx="2"/>
            <a:endCxn id="17" idx="0"/>
          </p:cNvCxnSpPr>
          <p:nvPr/>
        </p:nvCxnSpPr>
        <p:spPr bwMode="auto">
          <a:xfrm rot="16200000" flipH="1">
            <a:off x="2863850" y="2644798"/>
            <a:ext cx="1100137" cy="2643188"/>
          </a:xfrm>
          <a:prstGeom prst="bentConnector3">
            <a:avLst>
              <a:gd name="adj1" fmla="val 72061"/>
            </a:avLst>
          </a:prstGeom>
          <a:noFill/>
          <a:ln w="9525">
            <a:solidFill>
              <a:schemeClr val="tx1"/>
            </a:solidFill>
            <a:miter lim="800000"/>
            <a:headEnd/>
            <a:tailEnd type="triangle" w="med" len="med"/>
          </a:ln>
        </p:spPr>
      </p:cxnSp>
      <p:cxnSp>
        <p:nvCxnSpPr>
          <p:cNvPr id="19" name="AutoShape 18"/>
          <p:cNvCxnSpPr>
            <a:cxnSpLocks noChangeShapeType="1"/>
            <a:stCxn id="6" idx="2"/>
            <a:endCxn id="17" idx="0"/>
          </p:cNvCxnSpPr>
          <p:nvPr/>
        </p:nvCxnSpPr>
        <p:spPr bwMode="auto">
          <a:xfrm rot="16200000" flipH="1">
            <a:off x="3755231" y="3536179"/>
            <a:ext cx="1069975" cy="890588"/>
          </a:xfrm>
          <a:prstGeom prst="bentConnector3">
            <a:avLst>
              <a:gd name="adj1" fmla="val 71361"/>
            </a:avLst>
          </a:prstGeom>
          <a:noFill/>
          <a:ln w="9525">
            <a:solidFill>
              <a:schemeClr val="tx1"/>
            </a:solidFill>
            <a:miter lim="800000"/>
            <a:headEnd/>
            <a:tailEnd type="triangle" w="med" len="med"/>
          </a:ln>
        </p:spPr>
      </p:cxnSp>
      <p:cxnSp>
        <p:nvCxnSpPr>
          <p:cNvPr id="20" name="AutoShape 19"/>
          <p:cNvCxnSpPr>
            <a:cxnSpLocks noChangeShapeType="1"/>
            <a:stCxn id="7" idx="2"/>
            <a:endCxn id="17" idx="0"/>
          </p:cNvCxnSpPr>
          <p:nvPr/>
        </p:nvCxnSpPr>
        <p:spPr bwMode="auto">
          <a:xfrm rot="5400000">
            <a:off x="4595019" y="3586979"/>
            <a:ext cx="1069975" cy="788987"/>
          </a:xfrm>
          <a:prstGeom prst="bentConnector3">
            <a:avLst>
              <a:gd name="adj1" fmla="val 71509"/>
            </a:avLst>
          </a:prstGeom>
          <a:noFill/>
          <a:ln w="9525">
            <a:solidFill>
              <a:schemeClr val="tx1"/>
            </a:solidFill>
            <a:miter lim="800000"/>
            <a:headEnd/>
            <a:tailEnd type="triangle" w="med" len="med"/>
          </a:ln>
        </p:spPr>
      </p:cxnSp>
      <p:cxnSp>
        <p:nvCxnSpPr>
          <p:cNvPr id="21" name="AutoShape 20"/>
          <p:cNvCxnSpPr>
            <a:cxnSpLocks noChangeShapeType="1"/>
            <a:stCxn id="8" idx="2"/>
            <a:endCxn id="17" idx="0"/>
          </p:cNvCxnSpPr>
          <p:nvPr/>
        </p:nvCxnSpPr>
        <p:spPr bwMode="auto">
          <a:xfrm rot="5400000">
            <a:off x="5369323" y="2772194"/>
            <a:ext cx="1119187" cy="2388394"/>
          </a:xfrm>
          <a:prstGeom prst="bentConnector3">
            <a:avLst>
              <a:gd name="adj1" fmla="val 71950"/>
            </a:avLst>
          </a:prstGeom>
          <a:noFill/>
          <a:ln w="9525">
            <a:solidFill>
              <a:schemeClr val="tx1"/>
            </a:solidFill>
            <a:miter lim="800000"/>
            <a:headEnd/>
            <a:tailEnd type="triangle" w="med" len="med"/>
          </a:ln>
        </p:spPr>
      </p:cxnSp>
      <p:sp>
        <p:nvSpPr>
          <p:cNvPr id="22" name="Text Box 21"/>
          <p:cNvSpPr txBox="1">
            <a:spLocks noChangeArrowheads="1"/>
          </p:cNvSpPr>
          <p:nvPr/>
        </p:nvSpPr>
        <p:spPr bwMode="auto">
          <a:xfrm>
            <a:off x="4089400" y="5345135"/>
            <a:ext cx="1295400" cy="536575"/>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lgn="ctr"/>
            <a:r>
              <a:rPr lang="es-MX" sz="1400">
                <a:latin typeface="Trebuchet MS" pitchFamily="34" charset="0"/>
              </a:rPr>
              <a:t>Capítulo VIII </a:t>
            </a:r>
          </a:p>
          <a:p>
            <a:pPr algn="ctr"/>
            <a:r>
              <a:rPr lang="es-MX" sz="1400" b="1">
                <a:latin typeface="Trebuchet MS" pitchFamily="34" charset="0"/>
              </a:rPr>
              <a:t>Facultades</a:t>
            </a:r>
            <a:endParaRPr lang="es-ES" sz="1800" b="1" baseline="-25000"/>
          </a:p>
        </p:txBody>
      </p:sp>
      <p:sp>
        <p:nvSpPr>
          <p:cNvPr id="23" name="Text Box 22"/>
          <p:cNvSpPr txBox="1">
            <a:spLocks noChangeArrowheads="1"/>
          </p:cNvSpPr>
          <p:nvPr/>
        </p:nvSpPr>
        <p:spPr bwMode="auto">
          <a:xfrm>
            <a:off x="3986213" y="6107135"/>
            <a:ext cx="1500187" cy="536575"/>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lgn="ctr"/>
            <a:r>
              <a:rPr lang="es-MX" sz="1400" dirty="0">
                <a:latin typeface="Trebuchet MS" pitchFamily="34" charset="0"/>
              </a:rPr>
              <a:t>Capítulo VII </a:t>
            </a:r>
          </a:p>
          <a:p>
            <a:pPr algn="ctr"/>
            <a:r>
              <a:rPr lang="es-MX" sz="1400" b="1" dirty="0">
                <a:latin typeface="Trebuchet MS" pitchFamily="34" charset="0"/>
              </a:rPr>
              <a:t>Participaciones</a:t>
            </a:r>
            <a:endParaRPr lang="es-ES" sz="1800" b="1" baseline="-25000" dirty="0"/>
          </a:p>
        </p:txBody>
      </p:sp>
      <p:cxnSp>
        <p:nvCxnSpPr>
          <p:cNvPr id="24" name="AutoShape 23"/>
          <p:cNvCxnSpPr>
            <a:cxnSpLocks noChangeShapeType="1"/>
            <a:stCxn id="17" idx="2"/>
            <a:endCxn id="22" idx="0"/>
          </p:cNvCxnSpPr>
          <p:nvPr/>
        </p:nvCxnSpPr>
        <p:spPr bwMode="auto">
          <a:xfrm rot="16200000" flipH="1">
            <a:off x="4604544" y="5203054"/>
            <a:ext cx="263525" cy="1587"/>
          </a:xfrm>
          <a:prstGeom prst="bentConnector3">
            <a:avLst>
              <a:gd name="adj1" fmla="val 50000"/>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25" name="AutoShape 24"/>
          <p:cNvCxnSpPr>
            <a:cxnSpLocks noChangeShapeType="1"/>
            <a:stCxn id="22" idx="2"/>
            <a:endCxn id="23" idx="0"/>
          </p:cNvCxnSpPr>
          <p:nvPr/>
        </p:nvCxnSpPr>
        <p:spPr bwMode="auto">
          <a:xfrm rot="5400000">
            <a:off x="4633912" y="5994423"/>
            <a:ext cx="206375" cy="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
            </a:r>
            <a:br>
              <a:rPr lang="es-MX" dirty="0" smtClean="0"/>
            </a:br>
            <a:r>
              <a:rPr lang="es-MX" dirty="0" err="1" smtClean="0">
                <a:solidFill>
                  <a:schemeClr val="tx1">
                    <a:lumMod val="50000"/>
                    <a:lumOff val="50000"/>
                  </a:schemeClr>
                </a:solidFill>
                <a:latin typeface="Wingdings" pitchFamily="2" charset="2"/>
              </a:rPr>
              <a:t>î</a:t>
            </a:r>
            <a:r>
              <a:rPr lang="es-MX" dirty="0" err="1" smtClean="0"/>
              <a:t>Estructura</a:t>
            </a:r>
            <a:r>
              <a:rPr lang="es-MX" dirty="0" smtClean="0"/>
              <a:t> de la Ley</a:t>
            </a:r>
            <a:endParaRPr lang="es-MX" dirty="0"/>
          </a:p>
        </p:txBody>
      </p:sp>
      <p:graphicFrame>
        <p:nvGraphicFramePr>
          <p:cNvPr id="7" name="6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
            </a:r>
            <a:br>
              <a:rPr lang="es-MX" dirty="0" smtClean="0"/>
            </a:br>
            <a:r>
              <a:rPr lang="es-MX" dirty="0" err="1" smtClean="0">
                <a:solidFill>
                  <a:schemeClr val="tx1">
                    <a:lumMod val="50000"/>
                    <a:lumOff val="50000"/>
                  </a:schemeClr>
                </a:solidFill>
                <a:latin typeface="Wingdings" pitchFamily="2" charset="2"/>
              </a:rPr>
              <a:t>î</a:t>
            </a:r>
            <a:r>
              <a:rPr lang="es-MX" dirty="0" err="1" smtClean="0"/>
              <a:t>Elementos</a:t>
            </a:r>
            <a:r>
              <a:rPr lang="es-MX" dirty="0" smtClean="0"/>
              <a:t> esenciales</a:t>
            </a:r>
            <a:endParaRPr lang="es-MX" dirty="0"/>
          </a:p>
        </p:txBody>
      </p:sp>
      <p:sp>
        <p:nvSpPr>
          <p:cNvPr id="3" name="2 Marcador de contenido"/>
          <p:cNvSpPr>
            <a:spLocks noGrp="1"/>
          </p:cNvSpPr>
          <p:nvPr>
            <p:ph idx="1"/>
          </p:nvPr>
        </p:nvSpPr>
        <p:spPr/>
        <p:txBody>
          <a:bodyPr>
            <a:normAutofit fontScale="70000" lnSpcReduction="20000"/>
          </a:bodyPr>
          <a:lstStyle/>
          <a:p>
            <a:r>
              <a:rPr lang="es-MX" dirty="0" smtClean="0"/>
              <a:t>Elementos esenciales del IVA</a:t>
            </a:r>
          </a:p>
          <a:p>
            <a:pPr lvl="1"/>
            <a:r>
              <a:rPr lang="es-MX" dirty="0" smtClean="0"/>
              <a:t>Sujeto: Personas físicas y morales</a:t>
            </a:r>
          </a:p>
          <a:p>
            <a:pPr lvl="1"/>
            <a:r>
              <a:rPr lang="es-MX" dirty="0" smtClean="0"/>
              <a:t>Objeto: Actos o actividades</a:t>
            </a:r>
          </a:p>
          <a:p>
            <a:pPr lvl="2"/>
            <a:r>
              <a:rPr lang="es-MX" dirty="0" smtClean="0"/>
              <a:t>Enajenación</a:t>
            </a:r>
          </a:p>
          <a:p>
            <a:pPr lvl="2"/>
            <a:r>
              <a:rPr lang="es-MX" dirty="0" smtClean="0"/>
              <a:t>Prestación de servicios</a:t>
            </a:r>
          </a:p>
          <a:p>
            <a:pPr lvl="2"/>
            <a:r>
              <a:rPr lang="es-MX" dirty="0" smtClean="0"/>
              <a:t>Otorgamiento de uso o goce temporal</a:t>
            </a:r>
          </a:p>
          <a:p>
            <a:pPr lvl="2"/>
            <a:r>
              <a:rPr lang="es-MX" dirty="0" smtClean="0"/>
              <a:t>Importación</a:t>
            </a:r>
          </a:p>
          <a:p>
            <a:pPr lvl="1"/>
            <a:r>
              <a:rPr lang="es-MX" dirty="0" smtClean="0"/>
              <a:t>Base: Valores que señala la Ley</a:t>
            </a:r>
          </a:p>
          <a:p>
            <a:pPr lvl="1"/>
            <a:r>
              <a:rPr lang="es-MX" dirty="0" smtClean="0"/>
              <a:t>Tasa: 16% (Con tasas reducidas)</a:t>
            </a:r>
          </a:p>
          <a:p>
            <a:pPr lvl="1"/>
            <a:r>
              <a:rPr lang="es-MX" dirty="0" smtClean="0"/>
              <a:t>Época de pago: Mensual</a:t>
            </a:r>
          </a:p>
          <a:p>
            <a:pPr lvl="1"/>
            <a:r>
              <a:rPr lang="es-MX" dirty="0" smtClean="0"/>
              <a:t>Territorialidad: Territorio nacional</a:t>
            </a:r>
          </a:p>
          <a:p>
            <a:r>
              <a:rPr lang="es-MX" dirty="0" smtClean="0"/>
              <a:t>Conceptos adicionales</a:t>
            </a:r>
          </a:p>
          <a:p>
            <a:pPr lvl="1"/>
            <a:r>
              <a:rPr lang="es-MX" dirty="0" smtClean="0"/>
              <a:t>Acreditamiento</a:t>
            </a:r>
          </a:p>
          <a:p>
            <a:pPr lvl="1"/>
            <a:r>
              <a:rPr lang="es-MX" dirty="0" smtClean="0"/>
              <a:t>Traslación</a:t>
            </a:r>
          </a:p>
          <a:p>
            <a:pPr lvl="1"/>
            <a:r>
              <a:rPr lang="es-MX" dirty="0" smtClean="0"/>
              <a:t>Retención</a:t>
            </a:r>
          </a:p>
          <a:p>
            <a:endParaRPr lang="es-MX"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documentManagement>
    <ContentTypeId xmlns="http://schemas.microsoft.com/sharepoint/v3">0x00F0BFE9FC7074E34DAA117F50DF6EC80D</ContentTypeId>
    <_SourceUrl xmlns="http://schemas.microsoft.com/sharepoint/v3" xsi:nil="true"/>
    <AutoVersionDisabled xmlns="http://schemas.microsoft.com/sharepoint/v3">false</AutoVersionDisabled>
    <ItemType xmlns="http://schemas.microsoft.com/sharepoint/v3">1</ItemType>
    <Order xmlns="http://schemas.microsoft.com/sharepoint/v3" xsi:nil="true"/>
    <_SharedFileIndex xmlns="http://schemas.microsoft.com/sharepoint/v3" xsi:nil="true"/>
    <MetaInfo xmlns="http://schemas.microsoft.com/sharepoint/v3" xsi:nil="true"/>
    <Description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_Docs_" ma:contentTypeID="0x00F0BFE9FC7074E34DAA117F50DF6EC80D" ma:contentTypeVersion="" ma:contentTypeDescription="" ma:contentTypeScope="" ma:versionID="8c5cfc10530d5248239d79da7522cc9b">
  <xsd:schema xmlns:xsd="http://www.w3.org/2001/XMLSchema" xmlns:p="http://schemas.microsoft.com/office/2006/metadata/properties" xmlns:ns1="http://schemas.microsoft.com/sharepoint/v3" targetNamespace="http://schemas.microsoft.com/office/2006/metadata/properties" ma:root="true" ma:fieldsID="3e5d9eca856144ce6ca1da655f95619c" ns1:_="">
    <xsd:import namespace="http://schemas.microsoft.com/sharepoint/v3"/>
    <xsd:element name="properties">
      <xsd:complexType>
        <xsd:sequence>
          <xsd:element name="documentManagement">
            <xsd:complexType>
              <xsd:all>
                <xsd:element ref="ns1:ID" minOccurs="0"/>
                <xsd:element ref="ns1:ContentTypeId" minOccurs="0"/>
                <xsd:element ref="ns1:Author" minOccurs="0"/>
                <xsd:element ref="ns1:Editor" minOccurs="0"/>
                <xsd:element ref="ns1:_HasCopyDestinations" minOccurs="0"/>
                <xsd:element ref="ns1:_CopySource" minOccurs="0"/>
                <xsd:element ref="ns1:_ModerationStatus" minOccurs="0"/>
                <xsd:element ref="ns1:_ModerationComment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CheckedOutUserId" minOccurs="0"/>
                <xsd:element ref="ns1:IsCheckedoutToLocal" minOccurs="0"/>
                <xsd:element ref="ns1:CheckoutUser" minOccurs="0"/>
                <xsd:element ref="ns1:UniqueId" minOccurs="0"/>
                <xsd:element ref="ns1:ProgId" minOccurs="0"/>
                <xsd:element ref="ns1:ScopeId" minOccurs="0"/>
                <xsd:element ref="ns1:VirusStatus" minOccurs="0"/>
                <xsd:element ref="ns1:CheckedOutTitle" minOccurs="0"/>
                <xsd:element ref="ns1:_CheckinComment" minOccurs="0"/>
                <xsd:element ref="ns1:File_x0020_Type" minOccurs="0"/>
                <xsd:element ref="ns1:HTML_x0020_File_x0020_Type" minOccurs="0"/>
                <xsd:element ref="ns1:_SourceUrl" minOccurs="0"/>
                <xsd:element ref="ns1:_SharedFileIndex" minOccurs="0"/>
                <xsd:element ref="ns1:MetaInfo" minOccurs="0"/>
                <xsd:element ref="ns1:_Level" minOccurs="0"/>
                <xsd:element ref="ns1:_IsCurrentVersion"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element ref="ns1:AutoVersionDisabled" minOccurs="0"/>
                <xsd:element ref="ns1:ItemType" minOccurs="0"/>
                <xsd:element ref="ns1:Description"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ID" ma:index="0" nillable="true" ma:displayName="ID" ma:internalName="ID" ma:readOnly="true">
      <xsd:simpleType>
        <xsd:restriction base="dms:Unknown"/>
      </xsd:simpleType>
    </xsd:element>
    <xsd:element name="ContentTypeId" ma:index="1" nillable="true" ma:displayName="Content Type ID" ma:hidden="true" ma:internalName="ContentTypeId" ma:readOnly="true">
      <xsd:simpleType>
        <xsd:restriction base="dms:Unknown"/>
      </xsd:simpleType>
    </xsd:element>
    <xsd:element name="Author" ma:index="4"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6"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7" nillable="true" ma:displayName="Has Copy Destinations" ma:hidden="true" ma:internalName="_HasCopyDestinations" ma:readOnly="true">
      <xsd:simpleType>
        <xsd:restriction base="dms:Boolean"/>
      </xsd:simpleType>
    </xsd:element>
    <xsd:element name="_CopySource" ma:index="8" nillable="true" ma:displayName="Copy Source" ma:internalName="_CopySource" ma:readOnly="true">
      <xsd:simpleType>
        <xsd:restriction base="dms:Text"/>
      </xsd:simpleType>
    </xsd:element>
    <xsd:element name="_ModerationStatus" ma:index="9" nillable="true" ma:displayName="Approval Status" ma:default="0" ma:hidden="true" ma:internalName="_ModerationStatus" ma:readOnly="true">
      <xsd:simpleType>
        <xsd:restriction base="dms:Unknown"/>
      </xsd:simpleType>
    </xsd:element>
    <xsd:element name="_ModerationComments" ma:index="10" nillable="true" ma:displayName="Approver Comments" ma:hidden="true" ma:internalName="_ModerationComments" ma:readOnly="true">
      <xsd:simpleType>
        <xsd:restriction base="dms:Note"/>
      </xsd:simpleType>
    </xsd:element>
    <xsd:element name="FileRef" ma:index="11" nillable="true" ma:displayName="URL Path" ma:hidden="true" ma:list="Docs" ma:internalName="FileRef" ma:readOnly="true" ma:showField="FullUrl">
      <xsd:simpleType>
        <xsd:restriction base="dms:Lookup"/>
      </xsd:simpleType>
    </xsd:element>
    <xsd:element name="FileDirRef" ma:index="12" nillable="true" ma:displayName="Path" ma:hidden="true" ma:list="Docs" ma:internalName="FileDirRef" ma:readOnly="true" ma:showField="DirName">
      <xsd:simpleType>
        <xsd:restriction base="dms:Lookup"/>
      </xsd:simpleType>
    </xsd:element>
    <xsd:element name="Last_x0020_Modified" ma:index="13" nillable="true" ma:displayName="Modified" ma:format="TRUE" ma:hidden="true" ma:list="Docs" ma:internalName="Last_x0020_Modified" ma:readOnly="true" ma:showField="TimeLastModified">
      <xsd:simpleType>
        <xsd:restriction base="dms:Lookup"/>
      </xsd:simpleType>
    </xsd:element>
    <xsd:element name="Created_x0020_Date" ma:index="14" nillable="true" ma:displayName="Created" ma:format="TRUE" ma:hidden="true" ma:list="Docs" ma:internalName="Created_x0020_Date" ma:readOnly="true" ma:showField="TimeCreated">
      <xsd:simpleType>
        <xsd:restriction base="dms:Lookup"/>
      </xsd:simpleType>
    </xsd:element>
    <xsd:element name="File_x0020_Size" ma:index="15" nillable="true" ma:displayName="File Size" ma:format="TRUE" ma:hidden="true" ma:list="Docs" ma:internalName="File_x0020_Size" ma:readOnly="true" ma:showField="SizeInKB">
      <xsd:simpleType>
        <xsd:restriction base="dms:Lookup"/>
      </xsd:simpleType>
    </xsd:element>
    <xsd:element name="FSObjType" ma:index="16" nillable="true" ma:displayName="Item Type" ma:hidden="true" ma:list="Docs" ma:internalName="FSObjType" ma:readOnly="true" ma:showField="FSType">
      <xsd:simpleType>
        <xsd:restriction base="dms:Lookup"/>
      </xsd:simpleType>
    </xsd:element>
    <xsd:element name="CheckedOutUserId" ma:index="18" nillable="true" ma:displayName="ID of the User who has the item Checked Out" ma:hidden="true" ma:list="Docs" ma:internalName="CheckedOutUserId" ma:readOnly="true" ma:showField="CheckoutUserId">
      <xsd:simpleType>
        <xsd:restriction base="dms:Lookup"/>
      </xsd:simpleType>
    </xsd:element>
    <xsd:element name="IsCheckedoutToLocal" ma:index="19" nillable="true" ma:displayName="Is Checked out to local" ma:hidden="true" ma:list="Docs" ma:internalName="IsCheckedoutToLocal" ma:readOnly="true" ma:showField="IsCheckoutToLocal">
      <xsd:simpleType>
        <xsd:restriction base="dms:Lookup"/>
      </xsd:simpleType>
    </xsd:element>
    <xsd:element name="CheckoutUser" ma:index="20"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22" nillable="true" ma:displayName="Unique Id" ma:hidden="true" ma:list="Docs" ma:internalName="UniqueId" ma:readOnly="true" ma:showField="UniqueId">
      <xsd:simpleType>
        <xsd:restriction base="dms:Lookup"/>
      </xsd:simpleType>
    </xsd:element>
    <xsd:element name="ProgId" ma:index="23" nillable="true" ma:displayName="ProgId" ma:hidden="true" ma:list="Docs" ma:internalName="ProgId" ma:readOnly="true" ma:showField="ProgId">
      <xsd:simpleType>
        <xsd:restriction base="dms:Lookup"/>
      </xsd:simpleType>
    </xsd:element>
    <xsd:element name="ScopeId" ma:index="24" nillable="true" ma:displayName="ScopeId" ma:hidden="true" ma:list="Docs" ma:internalName="ScopeId" ma:readOnly="true" ma:showField="ScopeId">
      <xsd:simpleType>
        <xsd:restriction base="dms:Lookup"/>
      </xsd:simpleType>
    </xsd:element>
    <xsd:element name="VirusStatus" ma:index="25" nillable="true" ma:displayName="Virus Status" ma:format="TRUE" ma:hidden="true" ma:list="Docs" ma:internalName="VirusStatus" ma:readOnly="true" ma:showField="Size">
      <xsd:simpleType>
        <xsd:restriction base="dms:Lookup"/>
      </xsd:simpleType>
    </xsd:element>
    <xsd:element name="CheckedOutTitle" ma:index="26" nillable="true" ma:displayName="Checked Out To" ma:format="TRUE" ma:hidden="true" ma:list="Docs" ma:internalName="CheckedOutTitle" ma:readOnly="true" ma:showField="CheckedOutTitle">
      <xsd:simpleType>
        <xsd:restriction base="dms:Lookup"/>
      </xsd:simpleType>
    </xsd:element>
    <xsd:element name="_CheckinComment" ma:index="27" nillable="true" ma:displayName="Check In Comment" ma:format="TRUE" ma:list="Docs" ma:internalName="_CheckinComment" ma:readOnly="true" ma:showField="CheckinComment">
      <xsd:simpleType>
        <xsd:restriction base="dms:Lookup"/>
      </xsd:simpleType>
    </xsd:element>
    <xsd:element name="File_x0020_Type" ma:index="31" nillable="true" ma:displayName="File Type" ma:hidden="true" ma:internalName="File_x0020_Type" ma:readOnly="true">
      <xsd:simpleType>
        <xsd:restriction base="dms:Text"/>
      </xsd:simpleType>
    </xsd:element>
    <xsd:element name="HTML_x0020_File_x0020_Type" ma:index="32" nillable="true" ma:displayName="HTML File Type" ma:hidden="true" ma:internalName="HTML_x0020_File_x0020_Type" ma:readOnly="true">
      <xsd:simpleType>
        <xsd:restriction base="dms:Text"/>
      </xsd:simpleType>
    </xsd:element>
    <xsd:element name="_SourceUrl" ma:index="33" nillable="true" ma:displayName="Source Url" ma:hidden="true" ma:internalName="_SourceUrl">
      <xsd:simpleType>
        <xsd:restriction base="dms:Text"/>
      </xsd:simpleType>
    </xsd:element>
    <xsd:element name="_SharedFileIndex" ma:index="34" nillable="true" ma:displayName="Shared File Index" ma:hidden="true" ma:internalName="_SharedFileIndex">
      <xsd:simpleType>
        <xsd:restriction base="dms:Text"/>
      </xsd:simpleType>
    </xsd:element>
    <xsd:element name="MetaInfo" ma:index="44" nillable="true" ma:displayName="Property Bag" ma:hidden="true" ma:list="Docs" ma:internalName="MetaInfo" ma:showField="MetaInfo">
      <xsd:simpleType>
        <xsd:restriction base="dms:Lookup"/>
      </xsd:simpleType>
    </xsd:element>
    <xsd:element name="_Level" ma:index="45" nillable="true" ma:displayName="Level" ma:hidden="true" ma:internalName="_Level" ma:readOnly="true">
      <xsd:simpleType>
        <xsd:restriction base="dms:Unknown"/>
      </xsd:simpleType>
    </xsd:element>
    <xsd:element name="_IsCurrentVersion" ma:index="46" nillable="true" ma:displayName="Is Current Version" ma:hidden="true" ma:internalName="_IsCurrentVersion" ma:readOnly="true">
      <xsd:simpleType>
        <xsd:restriction base="dms:Boolean"/>
      </xsd:simpleType>
    </xsd:element>
    <xsd:element name="owshiddenversion" ma:index="50" nillable="true" ma:displayName="owshiddenversion" ma:hidden="true" ma:internalName="owshiddenversion" ma:readOnly="true">
      <xsd:simpleType>
        <xsd:restriction base="dms:Unknown"/>
      </xsd:simpleType>
    </xsd:element>
    <xsd:element name="_UIVersion" ma:index="51" nillable="true" ma:displayName="UI Version" ma:hidden="true" ma:internalName="_UIVersion" ma:readOnly="true">
      <xsd:simpleType>
        <xsd:restriction base="dms:Unknown"/>
      </xsd:simpleType>
    </xsd:element>
    <xsd:element name="_UIVersionString" ma:index="52" nillable="true" ma:displayName="Version" ma:internalName="_UIVersionString" ma:readOnly="true">
      <xsd:simpleType>
        <xsd:restriction base="dms:Text"/>
      </xsd:simpleType>
    </xsd:element>
    <xsd:element name="InstanceID" ma:index="53" nillable="true" ma:displayName="Instance ID" ma:hidden="true" ma:internalName="InstanceID" ma:readOnly="true">
      <xsd:simpleType>
        <xsd:restriction base="dms:Unknown"/>
      </xsd:simpleType>
    </xsd:element>
    <xsd:element name="Order" ma:index="54" nillable="true" ma:displayName="Order" ma:hidden="true" ma:internalName="Order">
      <xsd:simpleType>
        <xsd:restriction base="dms:Number"/>
      </xsd:simpleType>
    </xsd:element>
    <xsd:element name="GUID" ma:index="55" nillable="true" ma:displayName="GUID" ma:hidden="true" ma:internalName="GUID" ma:readOnly="true">
      <xsd:simpleType>
        <xsd:restriction base="dms:Unknown"/>
      </xsd:simpleType>
    </xsd:element>
    <xsd:element name="WorkflowVersion" ma:index="56" nillable="true" ma:displayName="Workflow Version" ma:hidden="true" ma:internalName="WorkflowVersion" ma:readOnly="true">
      <xsd:simpleType>
        <xsd:restriction base="dms:Unknown"/>
      </xsd:simpleType>
    </xsd:element>
    <xsd:element name="WorkflowInstanceID" ma:index="57" nillable="true" ma:displayName="Workflow Instance ID" ma:hidden="true" ma:internalName="WorkflowInstanceID" ma:readOnly="true">
      <xsd:simpleType>
        <xsd:restriction base="dms:Unknown"/>
      </xsd:simpleType>
    </xsd:element>
    <xsd:element name="ParentVersionString" ma:index="58" nillable="true" ma:displayName="Source Version (Converted Document)" ma:hidden="true" ma:list="Docs" ma:internalName="ParentVersionString" ma:readOnly="true" ma:showField="ParentVersionString">
      <xsd:simpleType>
        <xsd:restriction base="dms:Lookup"/>
      </xsd:simpleType>
    </xsd:element>
    <xsd:element name="ParentLeafName" ma:index="59" nillable="true" ma:displayName="Source Name (Converted Document)" ma:hidden="true" ma:list="Docs" ma:internalName="ParentLeafName" ma:readOnly="true" ma:showField="ParentLeafName">
      <xsd:simpleType>
        <xsd:restriction base="dms:Lookup"/>
      </xsd:simpleType>
    </xsd:element>
    <xsd:element name="AutoVersionDisabled" ma:index="60" nillable="true" ma:displayName="AutoVersionDisabled" ma:default="FALSE" ma:hidden="true" ma:internalName="AutoVersionDisabled">
      <xsd:simpleType>
        <xsd:restriction base="dms:Boolean"/>
      </xsd:simpleType>
    </xsd:element>
    <xsd:element name="ItemType" ma:index="61" nillable="true" ma:displayName="ItemType" ma:default="1" ma:hidden="true" ma:internalName="ItemType">
      <xsd:simpleType>
        <xsd:restriction base="dms:Unknown"/>
      </xsd:simpleType>
    </xsd:element>
    <xsd:element name="Description" ma:index="62" nillable="true" ma:displayName="Description" ma:hidden="true" ma:internalName="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ma:readOnly="tru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97FCD9A-ADBE-434D-8A37-16F6DE54566F}">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sharepoint/v3"/>
    <ds:schemaRef ds:uri="http://schemas.openxmlformats.org/package/2006/metadata/core-properties"/>
  </ds:schemaRefs>
</ds:datastoreItem>
</file>

<file path=customXml/itemProps2.xml><?xml version="1.0" encoding="utf-8"?>
<ds:datastoreItem xmlns:ds="http://schemas.openxmlformats.org/officeDocument/2006/customXml" ds:itemID="{F6E916C8-A770-46CA-A1B1-98BEEACDC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4247</TotalTime>
  <Words>542</Words>
  <Application>Microsoft Office PowerPoint</Application>
  <PresentationFormat>Presentación en pantalla (4:3)</PresentationFormat>
  <Paragraphs>139</Paragraphs>
  <Slides>10</Slides>
  <Notes>10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IMPUESTO AL VALOR AGREGADO</vt:lpstr>
      <vt:lpstr> îAntecedentes</vt:lpstr>
      <vt:lpstr> îCaracterísticas </vt:lpstr>
      <vt:lpstr> îMecánica jurídica</vt:lpstr>
      <vt:lpstr> îMecánica económica</vt:lpstr>
      <vt:lpstr> îMecánica económica</vt:lpstr>
      <vt:lpstr> îEstructura de la Ley</vt:lpstr>
      <vt:lpstr> îEstructura de la Ley</vt:lpstr>
      <vt:lpstr> îElementos esenciales</vt:lpstr>
      <vt:lpstr>DATOS DE CONTACTO</vt:lpstr>
    </vt:vector>
  </TitlesOfParts>
  <Company>Fiscalia Global, 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Gustavo Leal Cueva</dc:creator>
  <cp:lastModifiedBy>Gustavo</cp:lastModifiedBy>
  <cp:revision>122</cp:revision>
  <dcterms:created xsi:type="dcterms:W3CDTF">2009-04-15T21:48:39Z</dcterms:created>
  <dcterms:modified xsi:type="dcterms:W3CDTF">2011-05-16T22:57:00Z</dcterms:modified>
  <cp:contentType>_Docs_</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ddDocumentEventProcessedId">
    <vt:lpwstr>e9a82cc0-346e-4990-aaf6-10bf91362c22</vt:lpwstr>
  </property>
  <property fmtid="{D5CDD505-2E9C-101B-9397-08002B2CF9AE}" pid="3" name="LastObjectUpdateEventProcessedVersion">
    <vt:lpwstr>3.0</vt:lpwstr>
  </property>
</Properties>
</file>